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33" r:id="rId30"/>
    <p:sldId id="310" r:id="rId31"/>
    <p:sldId id="311" r:id="rId32"/>
    <p:sldId id="312" r:id="rId33"/>
    <p:sldId id="314" r:id="rId34"/>
    <p:sldId id="313" r:id="rId35"/>
    <p:sldId id="315" r:id="rId36"/>
    <p:sldId id="316" r:id="rId37"/>
    <p:sldId id="317" r:id="rId38"/>
    <p:sldId id="294" r:id="rId39"/>
    <p:sldId id="296" r:id="rId40"/>
    <p:sldId id="334"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35" d="100"/>
          <a:sy n="135" d="100"/>
        </p:scale>
        <p:origin x="1644" y="1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368769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1471342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2902019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Victorien-Goudeau/applied-capstone-project/blob/main/week%201/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Victorien-Goudeau/applied-capstone-project/blob/main/week%202/jupyter-labs-eda-dataviz.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ictorien-Goudeau/applied-capstone-project/blob/main/week%202/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ictorien-Goudeau/applied-capstone-project/blob/main/week%203/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Victorien-Goudeau/applied-capstone-project/blob/main/week%203/SpaceX%20dash%20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Victorien-Goudeau/applied-capstone-project/blob/main/week%204/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1.jpg"/><Relationship Id="rId4" Type="http://schemas.openxmlformats.org/officeDocument/2006/relationships/image" Target="../media/image30.jpg"/></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Victorien-Goudeau/applied-capstone-project/blob/main/week%20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Victorien-Goudeau/applied-capstone-project/blob/main/week%201/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Victorien Goudeau</a:t>
            </a:r>
          </a:p>
          <a:p>
            <a:r>
              <a:rPr lang="en-US" dirty="0">
                <a:solidFill>
                  <a:schemeClr val="bg2"/>
                </a:solidFill>
                <a:latin typeface="Abadi" panose="020B0604020104020204" pitchFamily="34" charset="0"/>
                <a:ea typeface="SF Pro" pitchFamily="2" charset="0"/>
                <a:cs typeface="SF Pro" pitchFamily="2" charset="0"/>
              </a:rPr>
              <a:t>23/02/2024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54807"/>
            <a:ext cx="10687961" cy="3171611"/>
          </a:xfrm>
          <a:prstGeom prst="rect">
            <a:avLst/>
          </a:prstGeom>
        </p:spPr>
        <p:txBody>
          <a:bodyPr/>
          <a:lstStyle/>
          <a:p>
            <a:pPr marL="0" indent="0">
              <a:buNone/>
            </a:pPr>
            <a:r>
              <a:rPr lang="en-US" sz="1800" dirty="0">
                <a:solidFill>
                  <a:schemeClr val="accent3">
                    <a:lumMod val="25000"/>
                  </a:schemeClr>
                </a:solidFill>
                <a:latin typeface="Abadi" panose="020B0604020104020204" pitchFamily="34" charset="0"/>
              </a:rPr>
              <a:t>Develop a 'class' training label to categorize landing outcomes into successes and failures, assigning the numerical value of 1 to represent success and 0 to denote failure. This categorization relies on evaluating two aspects within the 'Outcome' column: the 'Mission Outcome' and the 'Landing Location'. The criterion for a successful landing, and thus a 'class' value of 1, is met exclusively when the 'Mission Outcome' is confirmed as True, independent of the 'Landing Location'. This encompasses scenarios tagged as True ASDS (Autonomous Spaceport Drone Ship), True RTLS (Return to Launch Site), and True Ocean. In contrast, configurations identified as None </a:t>
            </a:r>
            <a:r>
              <a:rPr lang="en-US" sz="1800" dirty="0" err="1">
                <a:solidFill>
                  <a:schemeClr val="accent3">
                    <a:lumMod val="25000"/>
                  </a:schemeClr>
                </a:solidFill>
                <a:latin typeface="Abadi" panose="020B0604020104020204" pitchFamily="34" charset="0"/>
              </a:rPr>
              <a:t>None</a:t>
            </a:r>
            <a:r>
              <a:rPr lang="en-US" sz="1800" dirty="0">
                <a:solidFill>
                  <a:schemeClr val="accent3">
                    <a:lumMod val="25000"/>
                  </a:schemeClr>
                </a:solidFill>
                <a:latin typeface="Abadi" panose="020B0604020104020204" pitchFamily="34" charset="0"/>
              </a:rPr>
              <a:t>, False ASDS, None ASDS, False Ocean, and False RTLS, which indicate either a lack of attempt or a failed landing, are systematically assigned a 'class' value of 0, highlighting their unsuccessful </a:t>
            </a:r>
            <a:r>
              <a:rPr lang="en-US" sz="1800" dirty="0" err="1">
                <a:solidFill>
                  <a:schemeClr val="accent3">
                    <a:lumMod val="25000"/>
                  </a:schemeClr>
                </a:solidFill>
                <a:latin typeface="Abadi" panose="020B0604020104020204" pitchFamily="34" charset="0"/>
              </a:rPr>
              <a:t>outcomes.Add</a:t>
            </a:r>
            <a:r>
              <a:rPr lang="en-US" sz="1800" dirty="0">
                <a:solidFill>
                  <a:schemeClr val="accent3">
                    <a:lumMod val="25000"/>
                  </a:schemeClr>
                </a:solidFill>
                <a:latin typeface="Abadi" panose="020B0604020104020204" pitchFamily="34" charset="0"/>
              </a:rPr>
              <a:t> the GitHub URL of your completed data wrangling related notebooks, as an external reference and peer-review purpose</a:t>
            </a:r>
            <a:endParaRPr lang="en-US" sz="2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ZoneTexte 2">
            <a:extLst>
              <a:ext uri="{FF2B5EF4-FFF2-40B4-BE49-F238E27FC236}">
                <a16:creationId xmlns:a16="http://schemas.microsoft.com/office/drawing/2014/main" id="{28FCDF8A-02DD-5566-7493-47963637F8B9}"/>
              </a:ext>
            </a:extLst>
          </p:cNvPr>
          <p:cNvSpPr txBox="1"/>
          <p:nvPr/>
        </p:nvSpPr>
        <p:spPr>
          <a:xfrm>
            <a:off x="770010" y="5102243"/>
            <a:ext cx="6096000" cy="923330"/>
          </a:xfrm>
          <a:prstGeom prst="rect">
            <a:avLst/>
          </a:prstGeom>
          <a:noFill/>
        </p:spPr>
        <p:txBody>
          <a:bodyPr wrap="square">
            <a:spAutoFit/>
          </a:bodyPr>
          <a:lstStyle/>
          <a:p>
            <a:r>
              <a:rPr lang="fr-FR" dirty="0" err="1">
                <a:hlinkClick r:id="rId3"/>
              </a:rPr>
              <a:t>applied-capstone-project</a:t>
            </a:r>
            <a:r>
              <a:rPr lang="fr-FR" dirty="0">
                <a:hlinkClick r:id="rId3"/>
              </a:rPr>
              <a:t>/</a:t>
            </a:r>
            <a:r>
              <a:rPr lang="fr-FR" dirty="0" err="1">
                <a:hlinkClick r:id="rId3"/>
              </a:rPr>
              <a:t>week</a:t>
            </a:r>
            <a:r>
              <a:rPr lang="fr-FR" dirty="0">
                <a:hlinkClick r:id="rId3"/>
              </a:rPr>
              <a:t> 1/</a:t>
            </a:r>
            <a:r>
              <a:rPr lang="fr-FR" dirty="0" err="1">
                <a:hlinkClick r:id="rId3"/>
              </a:rPr>
              <a:t>labs</a:t>
            </a:r>
            <a:r>
              <a:rPr lang="fr-FR" dirty="0">
                <a:hlinkClick r:id="rId3"/>
              </a:rPr>
              <a:t>-</a:t>
            </a:r>
            <a:r>
              <a:rPr lang="fr-FR" dirty="0" err="1">
                <a:hlinkClick r:id="rId3"/>
              </a:rPr>
              <a:t>jupyter</a:t>
            </a:r>
            <a:r>
              <a:rPr lang="fr-FR" dirty="0">
                <a:hlinkClick r:id="rId3"/>
              </a:rPr>
              <a:t>-</a:t>
            </a:r>
            <a:r>
              <a:rPr lang="fr-FR" dirty="0" err="1">
                <a:hlinkClick r:id="rId3"/>
              </a:rPr>
              <a:t>spacex</a:t>
            </a:r>
            <a:r>
              <a:rPr lang="fr-FR" dirty="0">
                <a:hlinkClick r:id="rId3"/>
              </a:rPr>
              <a:t>-Data </a:t>
            </a:r>
            <a:r>
              <a:rPr lang="fr-FR" dirty="0" err="1">
                <a:hlinkClick r:id="rId3"/>
              </a:rPr>
              <a:t>wrangling.ipynb</a:t>
            </a:r>
            <a:r>
              <a:rPr lang="fr-FR" dirty="0">
                <a:hlinkClick r:id="rId3"/>
              </a:rPr>
              <a:t> at main · Victorien-Goudeau/</a:t>
            </a:r>
            <a:r>
              <a:rPr lang="fr-FR" dirty="0" err="1">
                <a:hlinkClick r:id="rId3"/>
              </a:rPr>
              <a:t>applied-capstone-project</a:t>
            </a:r>
            <a:r>
              <a:rPr lang="fr-FR" dirty="0">
                <a:hlinkClick r:id="rId3"/>
              </a:rPr>
              <a:t> (github.com)</a:t>
            </a:r>
            <a:endParaRPr lang="fr-FR"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62693"/>
            <a:ext cx="10687961" cy="4351338"/>
          </a:xfrm>
          <a:prstGeom prst="rect">
            <a:avLst/>
          </a:prstGeom>
        </p:spPr>
        <p:txBody>
          <a:bodyPr lIns="91440" tIns="45720" rIns="91440" bIns="45720" anchor="t"/>
          <a:lstStyle/>
          <a:p>
            <a:pPr marL="0" indent="0" algn="l">
              <a:buNone/>
            </a:pPr>
            <a:r>
              <a:rPr lang="en-US" sz="1100" b="0" i="0" dirty="0">
                <a:effectLst/>
                <a:latin typeface="Abadi" panose="020B0604020104020204" pitchFamily="34" charset="0"/>
              </a:rPr>
              <a:t>An Exploratory Data Analysis (EDA) was conducted focusing on the variables Flight Number, Payload Mass, Launch Site, Orbit, Class, and Year to uncover patterns, relationships, and trends within the dataset. This analysis utilized a combination of scatter plots, line charts, and bar plots to visually compare and contrast the interactions between these variables, providing insights into their potential influence on space launch outcomes.</a:t>
            </a:r>
          </a:p>
          <a:p>
            <a:pPr marL="0" indent="0" algn="l">
              <a:buNone/>
            </a:pPr>
            <a:r>
              <a:rPr lang="en-US" sz="1100" b="0" i="0" dirty="0">
                <a:effectLst/>
                <a:latin typeface="Abadi" panose="020B0604020104020204" pitchFamily="34" charset="0"/>
              </a:rPr>
              <a:t>The plots created and their purposes were as follows:</a:t>
            </a:r>
          </a:p>
          <a:p>
            <a:pPr algn="l">
              <a:buFont typeface="+mj-lt"/>
              <a:buAutoNum type="arabicPeriod"/>
            </a:pPr>
            <a:r>
              <a:rPr lang="en-US" sz="1100" b="1" i="0" dirty="0">
                <a:effectLst/>
                <a:latin typeface="Abadi" panose="020B0604020104020204" pitchFamily="34" charset="0"/>
              </a:rPr>
              <a:t>Flight Number vs. Payload Mass</a:t>
            </a:r>
            <a:r>
              <a:rPr lang="en-US" sz="1100" b="0" i="0" dirty="0">
                <a:effectLst/>
                <a:latin typeface="Abadi" panose="020B0604020104020204" pitchFamily="34" charset="0"/>
              </a:rPr>
              <a:t>: A scatter plot to observe if there's a correlation between the flight number (indicating the chronological order of launches) and the payload mass, potentially revealing trends in payload capacity over time.</a:t>
            </a:r>
          </a:p>
          <a:p>
            <a:pPr algn="l">
              <a:buFont typeface="+mj-lt"/>
              <a:buAutoNum type="arabicPeriod"/>
            </a:pPr>
            <a:r>
              <a:rPr lang="en-US" sz="1100" b="1" i="0" dirty="0">
                <a:effectLst/>
                <a:latin typeface="Abadi" panose="020B0604020104020204" pitchFamily="34" charset="0"/>
              </a:rPr>
              <a:t>Flight Number vs. Launch Site</a:t>
            </a:r>
            <a:r>
              <a:rPr lang="en-US" sz="1100" b="0" i="0" dirty="0">
                <a:effectLst/>
                <a:latin typeface="Abadi" panose="020B0604020104020204" pitchFamily="34" charset="0"/>
              </a:rPr>
              <a:t>: A scatter or bar plot to examine whether certain launch sites are favored as the flight number increases, indicating a possible preference or specialization in launch sites over time.</a:t>
            </a:r>
          </a:p>
          <a:p>
            <a:pPr algn="l">
              <a:buFont typeface="+mj-lt"/>
              <a:buAutoNum type="arabicPeriod"/>
            </a:pPr>
            <a:r>
              <a:rPr lang="en-US" sz="1100" b="1" i="0" dirty="0">
                <a:effectLst/>
                <a:latin typeface="Abadi" panose="020B0604020104020204" pitchFamily="34" charset="0"/>
              </a:rPr>
              <a:t>Payload Mass vs. Launch Site</a:t>
            </a:r>
            <a:r>
              <a:rPr lang="en-US" sz="1100" b="0" i="0" dirty="0">
                <a:effectLst/>
                <a:latin typeface="Abadi" panose="020B0604020104020204" pitchFamily="34" charset="0"/>
              </a:rPr>
              <a:t>: A scatter or bar plot to determine if specific launch sites are associated with particular payload mass ranges, suggesting site capabilities or mission profiles.</a:t>
            </a:r>
          </a:p>
          <a:p>
            <a:pPr algn="l">
              <a:buFont typeface="+mj-lt"/>
              <a:buAutoNum type="arabicPeriod"/>
            </a:pPr>
            <a:r>
              <a:rPr lang="en-US" sz="1100" b="1" i="0" dirty="0">
                <a:effectLst/>
                <a:latin typeface="Abadi" panose="020B0604020104020204" pitchFamily="34" charset="0"/>
              </a:rPr>
              <a:t>Orbit vs. Success Rate</a:t>
            </a:r>
            <a:r>
              <a:rPr lang="en-US" sz="1100" b="0" i="0" dirty="0">
                <a:effectLst/>
                <a:latin typeface="Abadi" panose="020B0604020104020204" pitchFamily="34" charset="0"/>
              </a:rPr>
              <a:t>: A bar plot to analyze the success rate by orbit type, identifying which orbits have higher success rates and could be considered more reliable or less risky.</a:t>
            </a:r>
          </a:p>
          <a:p>
            <a:pPr algn="l">
              <a:buFont typeface="+mj-lt"/>
              <a:buAutoNum type="arabicPeriod"/>
            </a:pPr>
            <a:r>
              <a:rPr lang="en-US" sz="1100" b="1" i="0" dirty="0">
                <a:effectLst/>
                <a:latin typeface="Abadi" panose="020B0604020104020204" pitchFamily="34" charset="0"/>
              </a:rPr>
              <a:t>Flight Number vs. Orbit</a:t>
            </a:r>
            <a:r>
              <a:rPr lang="en-US" sz="1100" b="0" i="0" dirty="0">
                <a:effectLst/>
                <a:latin typeface="Abadi" panose="020B0604020104020204" pitchFamily="34" charset="0"/>
              </a:rPr>
              <a:t>: A scatter or line plot to see if there's a pattern in the types of orbits chosen for missions over time, indicating shifts in mission objectives or technology.</a:t>
            </a:r>
          </a:p>
          <a:p>
            <a:pPr algn="l">
              <a:buFont typeface="+mj-lt"/>
              <a:buAutoNum type="arabicPeriod"/>
            </a:pPr>
            <a:r>
              <a:rPr lang="en-US" sz="1100" b="1" i="0" dirty="0">
                <a:effectLst/>
                <a:latin typeface="Abadi" panose="020B0604020104020204" pitchFamily="34" charset="0"/>
              </a:rPr>
              <a:t>Payload vs. Orbit</a:t>
            </a:r>
            <a:r>
              <a:rPr lang="en-US" sz="1100" b="0" i="0" dirty="0">
                <a:effectLst/>
                <a:latin typeface="Abadi" panose="020B0604020104020204" pitchFamily="34" charset="0"/>
              </a:rPr>
              <a:t>: A scatter plot to explore the relationship between payload mass and orbit destination, hypothesizing that certain orbits require or can accommodate different payload masses.</a:t>
            </a:r>
          </a:p>
          <a:p>
            <a:pPr algn="l">
              <a:buFont typeface="+mj-lt"/>
              <a:buAutoNum type="arabicPeriod"/>
            </a:pPr>
            <a:r>
              <a:rPr lang="en-US" sz="1100" b="1" i="0" dirty="0">
                <a:effectLst/>
                <a:latin typeface="Abadi" panose="020B0604020104020204" pitchFamily="34" charset="0"/>
              </a:rPr>
              <a:t>Success Yearly Trend</a:t>
            </a:r>
            <a:r>
              <a:rPr lang="en-US" sz="1100" b="0" i="0" dirty="0">
                <a:effectLst/>
                <a:latin typeface="Abadi" panose="020B0604020104020204" pitchFamily="34" charset="0"/>
              </a:rPr>
              <a:t>: A line chart to track the success rate of launches over the years, identifying any trends in performance improvement or decline.</a:t>
            </a:r>
          </a:p>
          <a:p>
            <a:pPr marL="0" indent="0" algn="l">
              <a:buNone/>
            </a:pPr>
            <a:r>
              <a:rPr lang="en-US" sz="1100" b="0" i="0" dirty="0">
                <a:effectLst/>
                <a:latin typeface="Abadi" panose="020B0604020104020204" pitchFamily="34" charset="0"/>
              </a:rPr>
              <a:t>These visualizations are crucial for identifying relationships and trends that can inform the training of a machine learning model. By understanding how different variables interact and affect launch outcomes, one can select the most relevant features for predicting future launch success, enhancing the model's accuracy and reliability.</a:t>
            </a:r>
          </a:p>
          <a:p>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ZoneTexte 5">
            <a:extLst>
              <a:ext uri="{FF2B5EF4-FFF2-40B4-BE49-F238E27FC236}">
                <a16:creationId xmlns:a16="http://schemas.microsoft.com/office/drawing/2014/main" id="{F1045B85-B80B-31AB-CAC6-E8BD4FEAE45A}"/>
              </a:ext>
            </a:extLst>
          </p:cNvPr>
          <p:cNvSpPr txBox="1"/>
          <p:nvPr/>
        </p:nvSpPr>
        <p:spPr>
          <a:xfrm>
            <a:off x="2618772" y="5563908"/>
            <a:ext cx="6096000" cy="923330"/>
          </a:xfrm>
          <a:prstGeom prst="rect">
            <a:avLst/>
          </a:prstGeom>
          <a:noFill/>
        </p:spPr>
        <p:txBody>
          <a:bodyPr wrap="square">
            <a:spAutoFit/>
          </a:bodyPr>
          <a:lstStyle/>
          <a:p>
            <a:r>
              <a:rPr lang="fr-FR" dirty="0" err="1">
                <a:hlinkClick r:id="rId4"/>
              </a:rPr>
              <a:t>applied-capstone-project</a:t>
            </a:r>
            <a:r>
              <a:rPr lang="fr-FR" dirty="0">
                <a:hlinkClick r:id="rId4"/>
              </a:rPr>
              <a:t>/</a:t>
            </a:r>
            <a:r>
              <a:rPr lang="fr-FR" dirty="0" err="1">
                <a:hlinkClick r:id="rId4"/>
              </a:rPr>
              <a:t>week</a:t>
            </a:r>
            <a:r>
              <a:rPr lang="fr-FR" dirty="0">
                <a:hlinkClick r:id="rId4"/>
              </a:rPr>
              <a:t> 2/</a:t>
            </a:r>
            <a:r>
              <a:rPr lang="fr-FR" dirty="0" err="1">
                <a:hlinkClick r:id="rId4"/>
              </a:rPr>
              <a:t>jupyter-labs-eda-dataviz.ipynb</a:t>
            </a:r>
            <a:r>
              <a:rPr lang="fr-FR" dirty="0">
                <a:hlinkClick r:id="rId4"/>
              </a:rPr>
              <a:t> at main · Victorien-Goudeau/</a:t>
            </a:r>
            <a:r>
              <a:rPr lang="fr-FR" dirty="0" err="1">
                <a:hlinkClick r:id="rId4"/>
              </a:rPr>
              <a:t>applied-capstone-project</a:t>
            </a:r>
            <a:r>
              <a:rPr lang="fr-FR" dirty="0">
                <a:hlinkClick r:id="rId4"/>
              </a:rPr>
              <a:t> (github.com)</a:t>
            </a:r>
            <a:endParaRPr lang="fr-FR"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806575"/>
            <a:ext cx="10551583" cy="4351338"/>
          </a:xfrm>
          <a:prstGeom prst="rect">
            <a:avLst/>
          </a:prstGeom>
        </p:spPr>
        <p:txBody>
          <a:bodyPr lIns="91440" tIns="45720" rIns="91440" bIns="45720" anchor="t"/>
          <a:lstStyle/>
          <a:p>
            <a:pPr marL="0" indent="0" algn="l">
              <a:buNone/>
            </a:pPr>
            <a:r>
              <a:rPr lang="en-US" sz="1400" b="0" i="0" dirty="0">
                <a:effectLst/>
                <a:latin typeface="Abadi" panose="020B0604020104020204" pitchFamily="34" charset="0"/>
              </a:rPr>
              <a:t>The dataset was imported into an IBM DB2 Database, facilitating the use of SQL within a Python integration to deeply explore the data. Through SQL queries, comprehensive insights were gleaned regarding various aspects of the dataset, specifically:</a:t>
            </a:r>
          </a:p>
          <a:p>
            <a:pPr algn="l">
              <a:buFont typeface="Arial" panose="020B0604020202020204" pitchFamily="34" charset="0"/>
              <a:buChar char="•"/>
            </a:pPr>
            <a:r>
              <a:rPr lang="en-US" sz="1400" b="1" i="0" dirty="0">
                <a:effectLst/>
                <a:latin typeface="Abadi" panose="020B0604020104020204" pitchFamily="34" charset="0"/>
              </a:rPr>
              <a:t>Launch Site Names</a:t>
            </a:r>
            <a:r>
              <a:rPr lang="en-US" sz="1400" b="0" i="0" dirty="0">
                <a:effectLst/>
                <a:latin typeface="Abadi" panose="020B0604020104020204" pitchFamily="34" charset="0"/>
              </a:rPr>
              <a:t>: Queries identified the different launch sites involved in the dataset, enabling an understanding of the geographic distribution and frequency of launches from these sites.</a:t>
            </a:r>
          </a:p>
          <a:p>
            <a:pPr algn="l">
              <a:buFont typeface="Arial" panose="020B0604020202020204" pitchFamily="34" charset="0"/>
              <a:buChar char="•"/>
            </a:pPr>
            <a:r>
              <a:rPr lang="en-US" sz="1400" b="1" i="0" dirty="0">
                <a:effectLst/>
                <a:latin typeface="Abadi" panose="020B0604020104020204" pitchFamily="34" charset="0"/>
              </a:rPr>
              <a:t>Mission Outcomes</a:t>
            </a:r>
            <a:r>
              <a:rPr lang="en-US" sz="1400" b="0" i="0" dirty="0">
                <a:effectLst/>
                <a:latin typeface="Abadi" panose="020B0604020104020204" pitchFamily="34" charset="0"/>
              </a:rPr>
              <a:t>: The data was examined to categorize and count the different outcomes of missions, providing a clear view of success rates and potential areas for improvement.</a:t>
            </a:r>
          </a:p>
          <a:p>
            <a:pPr algn="l">
              <a:buFont typeface="Arial" panose="020B0604020202020204" pitchFamily="34" charset="0"/>
              <a:buChar char="•"/>
            </a:pPr>
            <a:r>
              <a:rPr lang="en-US" sz="1400" b="1" i="0" dirty="0">
                <a:effectLst/>
                <a:latin typeface="Abadi" panose="020B0604020104020204" pitchFamily="34" charset="0"/>
              </a:rPr>
              <a:t>Payload Sizes of Customers</a:t>
            </a:r>
            <a:r>
              <a:rPr lang="en-US" sz="1400" b="0" i="0" dirty="0">
                <a:effectLst/>
                <a:latin typeface="Abadi" panose="020B0604020104020204" pitchFamily="34" charset="0"/>
              </a:rPr>
              <a:t>: By querying the dataset, information was obtained on the payload sizes associated with different customers, offering a perspective on the range and average payload masses that customers are sending to space.</a:t>
            </a:r>
          </a:p>
          <a:p>
            <a:pPr algn="l">
              <a:buFont typeface="Arial" panose="020B0604020202020204" pitchFamily="34" charset="0"/>
              <a:buChar char="•"/>
            </a:pPr>
            <a:r>
              <a:rPr lang="en-US" sz="1400" b="1" i="0" dirty="0">
                <a:effectLst/>
                <a:latin typeface="Abadi" panose="020B0604020104020204" pitchFamily="34" charset="0"/>
              </a:rPr>
              <a:t>Booster Versions</a:t>
            </a:r>
            <a:r>
              <a:rPr lang="en-US" sz="1400" b="0" i="0" dirty="0">
                <a:effectLst/>
                <a:latin typeface="Abadi" panose="020B0604020104020204" pitchFamily="34" charset="0"/>
              </a:rPr>
              <a:t>: The analysis included identifying the various booster versions used across missions, which could indicate technological advancements and preferences in booster usage over time.</a:t>
            </a:r>
          </a:p>
          <a:p>
            <a:pPr algn="l">
              <a:buFont typeface="Arial" panose="020B0604020202020204" pitchFamily="34" charset="0"/>
              <a:buChar char="•"/>
            </a:pPr>
            <a:r>
              <a:rPr lang="en-US" sz="1400" b="1" i="0" dirty="0">
                <a:effectLst/>
                <a:latin typeface="Abadi" panose="020B0604020104020204" pitchFamily="34" charset="0"/>
              </a:rPr>
              <a:t>Landing Outcomes</a:t>
            </a:r>
            <a:r>
              <a:rPr lang="en-US" sz="1400" b="0" i="0" dirty="0">
                <a:effectLst/>
                <a:latin typeface="Abadi" panose="020B0604020104020204" pitchFamily="34" charset="0"/>
              </a:rPr>
              <a:t>: Detailed information was extracted about the outcomes of landings, whether successful or failed, to assess the effectiveness of different landing technologies and approaches.</a:t>
            </a:r>
          </a:p>
          <a:p>
            <a:pPr marL="0" indent="0" algn="l">
              <a:buNone/>
            </a:pPr>
            <a:r>
              <a:rPr lang="en-US" sz="1400" b="0" i="0" dirty="0">
                <a:effectLst/>
                <a:latin typeface="Abadi" panose="020B0604020104020204" pitchFamily="34" charset="0"/>
              </a:rPr>
              <a:t>This structured approach to querying the dataset not only allowed for a detailed exploration of specific facets of the space missions but also enabled the identification of trends, preferences, and performance metrics critical for future missions and technology development.</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10" name="ZoneTexte 9">
            <a:extLst>
              <a:ext uri="{FF2B5EF4-FFF2-40B4-BE49-F238E27FC236}">
                <a16:creationId xmlns:a16="http://schemas.microsoft.com/office/drawing/2014/main" id="{2D63CA92-82C6-6716-99C1-CC2AC4E6737C}"/>
              </a:ext>
            </a:extLst>
          </p:cNvPr>
          <p:cNvSpPr txBox="1"/>
          <p:nvPr/>
        </p:nvSpPr>
        <p:spPr>
          <a:xfrm>
            <a:off x="2618772" y="5533155"/>
            <a:ext cx="6096000" cy="923330"/>
          </a:xfrm>
          <a:prstGeom prst="rect">
            <a:avLst/>
          </a:prstGeom>
          <a:noFill/>
        </p:spPr>
        <p:txBody>
          <a:bodyPr wrap="square">
            <a:spAutoFit/>
          </a:bodyPr>
          <a:lstStyle/>
          <a:p>
            <a:r>
              <a:rPr lang="fr-FR" dirty="0" err="1">
                <a:hlinkClick r:id="rId3"/>
              </a:rPr>
              <a:t>applied-capstone-project</a:t>
            </a:r>
            <a:r>
              <a:rPr lang="fr-FR" dirty="0">
                <a:hlinkClick r:id="rId3"/>
              </a:rPr>
              <a:t>/</a:t>
            </a:r>
            <a:r>
              <a:rPr lang="fr-FR" dirty="0" err="1">
                <a:hlinkClick r:id="rId3"/>
              </a:rPr>
              <a:t>week</a:t>
            </a:r>
            <a:r>
              <a:rPr lang="fr-FR" dirty="0">
                <a:hlinkClick r:id="rId3"/>
              </a:rPr>
              <a:t> 2/</a:t>
            </a:r>
            <a:r>
              <a:rPr lang="fr-FR" dirty="0" err="1">
                <a:hlinkClick r:id="rId3"/>
              </a:rPr>
              <a:t>jupyter-labs-eda-sql-coursera_sqllite.ipynb</a:t>
            </a:r>
            <a:r>
              <a:rPr lang="fr-FR" dirty="0">
                <a:hlinkClick r:id="rId3"/>
              </a:rPr>
              <a:t> at main · Victorien-Goudeau/</a:t>
            </a:r>
            <a:r>
              <a:rPr lang="fr-FR" dirty="0" err="1">
                <a:hlinkClick r:id="rId3"/>
              </a:rPr>
              <a:t>applied-capstone-project</a:t>
            </a:r>
            <a:r>
              <a:rPr lang="fr-FR" dirty="0">
                <a:hlinkClick r:id="rId3"/>
              </a:rPr>
              <a:t> (github.com)</a:t>
            </a:r>
            <a:endParaRPr lang="fr-FR"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1600" b="0" i="0" dirty="0">
                <a:effectLst/>
                <a:latin typeface="Abadi" panose="020B0604020104020204" pitchFamily="34" charset="0"/>
              </a:rPr>
              <a:t>Folium maps are utilized to pinpoint Launch Sites, delineate both successful and unsuccessful landings, and illustrate proximity to essential landmarks such as Railways, Highways, Coasts, and Cities. This visualization aids in comprehending the rationale behind the geographical placement of launch sites, as well as in observing how the success of landings correlates with their locations.</a:t>
            </a:r>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ZoneTexte 5">
            <a:extLst>
              <a:ext uri="{FF2B5EF4-FFF2-40B4-BE49-F238E27FC236}">
                <a16:creationId xmlns:a16="http://schemas.microsoft.com/office/drawing/2014/main" id="{2BA080D2-5D49-B509-A324-C19B246F711A}"/>
              </a:ext>
            </a:extLst>
          </p:cNvPr>
          <p:cNvSpPr txBox="1"/>
          <p:nvPr/>
        </p:nvSpPr>
        <p:spPr>
          <a:xfrm>
            <a:off x="3048000" y="4985258"/>
            <a:ext cx="6096000" cy="923330"/>
          </a:xfrm>
          <a:prstGeom prst="rect">
            <a:avLst/>
          </a:prstGeom>
          <a:noFill/>
        </p:spPr>
        <p:txBody>
          <a:bodyPr wrap="square">
            <a:spAutoFit/>
          </a:bodyPr>
          <a:lstStyle/>
          <a:p>
            <a:r>
              <a:rPr lang="fr-FR" dirty="0" err="1">
                <a:hlinkClick r:id="rId3"/>
              </a:rPr>
              <a:t>applied-capstone-project</a:t>
            </a:r>
            <a:r>
              <a:rPr lang="fr-FR" dirty="0">
                <a:hlinkClick r:id="rId3"/>
              </a:rPr>
              <a:t>/</a:t>
            </a:r>
            <a:r>
              <a:rPr lang="fr-FR" dirty="0" err="1">
                <a:hlinkClick r:id="rId3"/>
              </a:rPr>
              <a:t>week</a:t>
            </a:r>
            <a:r>
              <a:rPr lang="fr-FR" dirty="0">
                <a:hlinkClick r:id="rId3"/>
              </a:rPr>
              <a:t> 3/</a:t>
            </a:r>
            <a:r>
              <a:rPr lang="fr-FR" dirty="0" err="1">
                <a:hlinkClick r:id="rId3"/>
              </a:rPr>
              <a:t>lab_jupyter_launch_site_location.ipynb</a:t>
            </a:r>
            <a:r>
              <a:rPr lang="fr-FR" dirty="0">
                <a:hlinkClick r:id="rId3"/>
              </a:rPr>
              <a:t> at main · Victorien-Goudeau/</a:t>
            </a:r>
            <a:r>
              <a:rPr lang="fr-FR" dirty="0" err="1">
                <a:hlinkClick r:id="rId3"/>
              </a:rPr>
              <a:t>applied-capstone-project</a:t>
            </a:r>
            <a:r>
              <a:rPr lang="fr-FR" dirty="0">
                <a:hlinkClick r:id="rId3"/>
              </a:rPr>
              <a:t> (github.com)</a:t>
            </a:r>
            <a:endParaRPr lang="fr-FR"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600" b="0" i="0" dirty="0">
                <a:effectLst/>
                <a:latin typeface="Abadi" panose="020B0604020104020204" pitchFamily="34" charset="0"/>
              </a:rPr>
              <a:t>The dashboard features a pie chart and a scatter plot for data visualization. The pie chart is configurable to display either the overall distribution of successful landings at all launch sites or the success rates for each individual launch site. Meanwhile, the scatter plot allows for the selection of data from all sites or a specific site, with the additional option to adjust payload mass via a slider ranging from 0 to 10,000 kg. The pie chart effectively illustrates the success rates associated with different launch sites, while the scatter plot provides insights into the variation of success rates based on launch site selection, payload mass, and the category of booster version used.</a:t>
            </a:r>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ZoneTexte 5">
            <a:extLst>
              <a:ext uri="{FF2B5EF4-FFF2-40B4-BE49-F238E27FC236}">
                <a16:creationId xmlns:a16="http://schemas.microsoft.com/office/drawing/2014/main" id="{D4302659-7B90-6279-D60F-264309DFD8CB}"/>
              </a:ext>
            </a:extLst>
          </p:cNvPr>
          <p:cNvSpPr txBox="1"/>
          <p:nvPr/>
        </p:nvSpPr>
        <p:spPr>
          <a:xfrm>
            <a:off x="3065991" y="4903836"/>
            <a:ext cx="6096000" cy="646331"/>
          </a:xfrm>
          <a:prstGeom prst="rect">
            <a:avLst/>
          </a:prstGeom>
          <a:noFill/>
        </p:spPr>
        <p:txBody>
          <a:bodyPr wrap="square">
            <a:spAutoFit/>
          </a:bodyPr>
          <a:lstStyle/>
          <a:p>
            <a:r>
              <a:rPr lang="en-US" dirty="0">
                <a:hlinkClick r:id="rId3"/>
              </a:rPr>
              <a:t>applied-capstone-project/week 3/SpaceX dash app.py at main · Victorien-Goudeau/applied-capstone-project (github.com)</a:t>
            </a:r>
            <a:endParaRPr lang="fr-FR"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 coins arrondis 1">
            <a:extLst>
              <a:ext uri="{FF2B5EF4-FFF2-40B4-BE49-F238E27FC236}">
                <a16:creationId xmlns:a16="http://schemas.microsoft.com/office/drawing/2014/main" id="{3E0EEC17-E716-F7CB-DAFC-B5F09FA0DB08}"/>
              </a:ext>
            </a:extLst>
          </p:cNvPr>
          <p:cNvSpPr/>
          <p:nvPr/>
        </p:nvSpPr>
        <p:spPr>
          <a:xfrm>
            <a:off x="6032205" y="1800225"/>
            <a:ext cx="1495646" cy="64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Split label </a:t>
            </a:r>
            <a:r>
              <a:rPr lang="fr-FR" sz="1200" dirty="0" err="1"/>
              <a:t>column</a:t>
            </a:r>
            <a:r>
              <a:rPr lang="fr-FR" sz="1200" dirty="0"/>
              <a:t> class </a:t>
            </a:r>
            <a:r>
              <a:rPr lang="fr-FR" sz="1200" dirty="0" err="1"/>
              <a:t>from</a:t>
            </a:r>
            <a:r>
              <a:rPr lang="fr-FR" sz="1200" dirty="0"/>
              <a:t> </a:t>
            </a:r>
            <a:r>
              <a:rPr lang="fr-FR" sz="1200" dirty="0" err="1"/>
              <a:t>dataset</a:t>
            </a:r>
            <a:endParaRPr lang="fr-FR" sz="1200" dirty="0"/>
          </a:p>
        </p:txBody>
      </p:sp>
      <p:sp>
        <p:nvSpPr>
          <p:cNvPr id="6" name="Rectangle : coins arrondis 5">
            <a:extLst>
              <a:ext uri="{FF2B5EF4-FFF2-40B4-BE49-F238E27FC236}">
                <a16:creationId xmlns:a16="http://schemas.microsoft.com/office/drawing/2014/main" id="{8E23D7DB-98FC-3F31-7233-48ACA73ED81C}"/>
              </a:ext>
            </a:extLst>
          </p:cNvPr>
          <p:cNvSpPr/>
          <p:nvPr/>
        </p:nvSpPr>
        <p:spPr>
          <a:xfrm>
            <a:off x="9875616" y="1800225"/>
            <a:ext cx="1495646" cy="64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Split train &amp; test data</a:t>
            </a:r>
          </a:p>
        </p:txBody>
      </p:sp>
      <p:sp>
        <p:nvSpPr>
          <p:cNvPr id="7" name="Rectangle : coins arrondis 6">
            <a:extLst>
              <a:ext uri="{FF2B5EF4-FFF2-40B4-BE49-F238E27FC236}">
                <a16:creationId xmlns:a16="http://schemas.microsoft.com/office/drawing/2014/main" id="{B580C462-5972-F31E-5094-7314E6B84FE1}"/>
              </a:ext>
            </a:extLst>
          </p:cNvPr>
          <p:cNvSpPr/>
          <p:nvPr/>
        </p:nvSpPr>
        <p:spPr>
          <a:xfrm>
            <a:off x="7966949" y="1800225"/>
            <a:ext cx="1495646" cy="64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FFF"/>
                </a:solidFill>
                <a:latin typeface="Carlito"/>
                <a:cs typeface="Carlito"/>
              </a:rPr>
              <a:t>Fit and Transform features using standard scaler</a:t>
            </a:r>
            <a:endParaRPr lang="fr-FR" sz="800" dirty="0"/>
          </a:p>
        </p:txBody>
      </p:sp>
      <p:sp>
        <p:nvSpPr>
          <p:cNvPr id="8" name="Rectangle : coins arrondis 7">
            <a:extLst>
              <a:ext uri="{FF2B5EF4-FFF2-40B4-BE49-F238E27FC236}">
                <a16:creationId xmlns:a16="http://schemas.microsoft.com/office/drawing/2014/main" id="{672C9043-F993-9F1F-6FC2-5858B5F03185}"/>
              </a:ext>
            </a:extLst>
          </p:cNvPr>
          <p:cNvSpPr/>
          <p:nvPr/>
        </p:nvSpPr>
        <p:spPr>
          <a:xfrm>
            <a:off x="9875616" y="2911372"/>
            <a:ext cx="1495646" cy="64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t>Using</a:t>
            </a:r>
            <a:r>
              <a:rPr lang="fr-FR" sz="1100" dirty="0"/>
              <a:t> </a:t>
            </a:r>
            <a:r>
              <a:rPr lang="fr-FR" sz="1100" dirty="0" err="1"/>
              <a:t>GridSearchCV</a:t>
            </a:r>
            <a:r>
              <a:rPr lang="fr-FR" sz="1100" dirty="0"/>
              <a:t> to </a:t>
            </a:r>
            <a:r>
              <a:rPr lang="fr-FR" sz="1100" dirty="0" err="1"/>
              <a:t>optimize</a:t>
            </a:r>
            <a:r>
              <a:rPr lang="fr-FR" sz="1100" dirty="0"/>
              <a:t> the parameters</a:t>
            </a:r>
          </a:p>
        </p:txBody>
      </p:sp>
      <p:sp>
        <p:nvSpPr>
          <p:cNvPr id="9" name="Rectangle : coins arrondis 8">
            <a:extLst>
              <a:ext uri="{FF2B5EF4-FFF2-40B4-BE49-F238E27FC236}">
                <a16:creationId xmlns:a16="http://schemas.microsoft.com/office/drawing/2014/main" id="{8B1D61BD-DAAA-3B7C-FA92-CE1072AB7B33}"/>
              </a:ext>
            </a:extLst>
          </p:cNvPr>
          <p:cNvSpPr/>
          <p:nvPr/>
        </p:nvSpPr>
        <p:spPr>
          <a:xfrm>
            <a:off x="7966949" y="2911372"/>
            <a:ext cx="1495646" cy="64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t>Score </a:t>
            </a:r>
            <a:r>
              <a:rPr lang="fr-FR" sz="1400" dirty="0" err="1"/>
              <a:t>models</a:t>
            </a:r>
            <a:r>
              <a:rPr lang="fr-FR" sz="1400" dirty="0"/>
              <a:t> on test set</a:t>
            </a:r>
          </a:p>
        </p:txBody>
      </p:sp>
      <p:sp>
        <p:nvSpPr>
          <p:cNvPr id="10" name="Rectangle : coins arrondis 9">
            <a:extLst>
              <a:ext uri="{FF2B5EF4-FFF2-40B4-BE49-F238E27FC236}">
                <a16:creationId xmlns:a16="http://schemas.microsoft.com/office/drawing/2014/main" id="{99BFC029-C5C8-F136-DFC3-F45F957581EB}"/>
              </a:ext>
            </a:extLst>
          </p:cNvPr>
          <p:cNvSpPr/>
          <p:nvPr/>
        </p:nvSpPr>
        <p:spPr>
          <a:xfrm>
            <a:off x="6027811" y="2911372"/>
            <a:ext cx="1495646" cy="64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t>Confusion matrix for all </a:t>
            </a:r>
            <a:r>
              <a:rPr lang="fr-FR" sz="1400" dirty="0" err="1"/>
              <a:t>models</a:t>
            </a:r>
            <a:endParaRPr lang="fr-FR" sz="1400" dirty="0"/>
          </a:p>
        </p:txBody>
      </p:sp>
      <p:sp>
        <p:nvSpPr>
          <p:cNvPr id="11" name="Rectangle : coins arrondis 10">
            <a:extLst>
              <a:ext uri="{FF2B5EF4-FFF2-40B4-BE49-F238E27FC236}">
                <a16:creationId xmlns:a16="http://schemas.microsoft.com/office/drawing/2014/main" id="{2ED72039-00A0-DABB-0AEC-A1770C33703F}"/>
              </a:ext>
            </a:extLst>
          </p:cNvPr>
          <p:cNvSpPr/>
          <p:nvPr/>
        </p:nvSpPr>
        <p:spPr>
          <a:xfrm>
            <a:off x="6027811" y="4089881"/>
            <a:ext cx="1495646" cy="64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Table to compare scores of </a:t>
            </a:r>
            <a:r>
              <a:rPr lang="fr-FR" sz="1200" dirty="0" err="1"/>
              <a:t>models</a:t>
            </a:r>
            <a:endParaRPr lang="fr-FR" sz="1200" dirty="0"/>
          </a:p>
        </p:txBody>
      </p:sp>
      <p:sp>
        <p:nvSpPr>
          <p:cNvPr id="12" name="Flèche : droite 11">
            <a:extLst>
              <a:ext uri="{FF2B5EF4-FFF2-40B4-BE49-F238E27FC236}">
                <a16:creationId xmlns:a16="http://schemas.microsoft.com/office/drawing/2014/main" id="{AFE966E3-FB71-E8CD-C952-DF891EA4B419}"/>
              </a:ext>
            </a:extLst>
          </p:cNvPr>
          <p:cNvSpPr/>
          <p:nvPr/>
        </p:nvSpPr>
        <p:spPr>
          <a:xfrm>
            <a:off x="7527851" y="2076670"/>
            <a:ext cx="439098" cy="95804"/>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1903C3F0-5973-F140-A104-9A98F78BC8F0}"/>
              </a:ext>
            </a:extLst>
          </p:cNvPr>
          <p:cNvSpPr/>
          <p:nvPr/>
        </p:nvSpPr>
        <p:spPr>
          <a:xfrm>
            <a:off x="9449557" y="2074954"/>
            <a:ext cx="439098" cy="95804"/>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779A3870-A158-5ECB-6460-C880ED258A57}"/>
              </a:ext>
            </a:extLst>
          </p:cNvPr>
          <p:cNvSpPr/>
          <p:nvPr/>
        </p:nvSpPr>
        <p:spPr>
          <a:xfrm rot="5400000">
            <a:off x="10403890" y="2630528"/>
            <a:ext cx="439098" cy="95804"/>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2035912B-89F3-C393-9F85-C3EF2F754E2A}"/>
              </a:ext>
            </a:extLst>
          </p:cNvPr>
          <p:cNvSpPr/>
          <p:nvPr/>
        </p:nvSpPr>
        <p:spPr>
          <a:xfrm rot="10800000">
            <a:off x="9466989" y="3186101"/>
            <a:ext cx="439098" cy="95804"/>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210A98D0-AA9F-A7AC-A5FF-C3075D9A2BF3}"/>
              </a:ext>
            </a:extLst>
          </p:cNvPr>
          <p:cNvSpPr/>
          <p:nvPr/>
        </p:nvSpPr>
        <p:spPr>
          <a:xfrm rot="10800000">
            <a:off x="7510419" y="3186101"/>
            <a:ext cx="439098" cy="95804"/>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6E170394-5612-B755-5493-E322CE41A895}"/>
              </a:ext>
            </a:extLst>
          </p:cNvPr>
          <p:cNvSpPr/>
          <p:nvPr/>
        </p:nvSpPr>
        <p:spPr>
          <a:xfrm rot="5400000">
            <a:off x="6524445" y="3775356"/>
            <a:ext cx="533246" cy="95804"/>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0B7FDB35-CA7C-A556-61C3-5B9C48464F47}"/>
              </a:ext>
            </a:extLst>
          </p:cNvPr>
          <p:cNvSpPr txBox="1"/>
          <p:nvPr/>
        </p:nvSpPr>
        <p:spPr>
          <a:xfrm>
            <a:off x="760992" y="2356306"/>
            <a:ext cx="4853798" cy="1200329"/>
          </a:xfrm>
          <a:prstGeom prst="rect">
            <a:avLst/>
          </a:prstGeom>
          <a:noFill/>
        </p:spPr>
        <p:txBody>
          <a:bodyPr wrap="square">
            <a:spAutoFit/>
          </a:bodyPr>
          <a:lstStyle/>
          <a:p>
            <a:r>
              <a:rPr lang="fr-FR" dirty="0" err="1">
                <a:hlinkClick r:id="rId3"/>
              </a:rPr>
              <a:t>applied-capstone-project</a:t>
            </a:r>
            <a:r>
              <a:rPr lang="fr-FR" dirty="0">
                <a:hlinkClick r:id="rId3"/>
              </a:rPr>
              <a:t>/</a:t>
            </a:r>
            <a:r>
              <a:rPr lang="fr-FR" dirty="0" err="1">
                <a:hlinkClick r:id="rId3"/>
              </a:rPr>
              <a:t>week</a:t>
            </a:r>
            <a:r>
              <a:rPr lang="fr-FR" dirty="0">
                <a:hlinkClick r:id="rId3"/>
              </a:rPr>
              <a:t> 4/SpaceX_Machine_Learning_Prediction_Part_5.jupyterlite.ipynb at main · Victorien-Goudeau/</a:t>
            </a:r>
            <a:r>
              <a:rPr lang="fr-FR" dirty="0" err="1">
                <a:hlinkClick r:id="rId3"/>
              </a:rPr>
              <a:t>applied-capstone-project</a:t>
            </a:r>
            <a:r>
              <a:rPr lang="fr-FR" dirty="0">
                <a:hlinkClick r:id="rId3"/>
              </a:rPr>
              <a:t> (github.com)</a:t>
            </a:r>
            <a:endParaRPr lang="fr-FR"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6">
            <a:extLst>
              <a:ext uri="{FF2B5EF4-FFF2-40B4-BE49-F238E27FC236}">
                <a16:creationId xmlns:a16="http://schemas.microsoft.com/office/drawing/2014/main" id="{ED8F4877-D962-4130-8512-2C5408972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4041" y="1355379"/>
            <a:ext cx="5963918" cy="3354704"/>
          </a:xfrm>
          <a:prstGeom prst="rect">
            <a:avLst/>
          </a:prstGeom>
        </p:spPr>
      </p:pic>
      <p:sp>
        <p:nvSpPr>
          <p:cNvPr id="5" name="ZoneTexte 4">
            <a:extLst>
              <a:ext uri="{FF2B5EF4-FFF2-40B4-BE49-F238E27FC236}">
                <a16:creationId xmlns:a16="http://schemas.microsoft.com/office/drawing/2014/main" id="{1E8885B2-A0B1-7532-A749-C1474A73682C}"/>
              </a:ext>
            </a:extLst>
          </p:cNvPr>
          <p:cNvSpPr txBox="1"/>
          <p:nvPr/>
        </p:nvSpPr>
        <p:spPr>
          <a:xfrm>
            <a:off x="2927497" y="4999074"/>
            <a:ext cx="6691424" cy="1384995"/>
          </a:xfrm>
          <a:prstGeom prst="rect">
            <a:avLst/>
          </a:prstGeom>
          <a:noFill/>
        </p:spPr>
        <p:txBody>
          <a:bodyPr wrap="square">
            <a:spAutoFit/>
          </a:bodyPr>
          <a:lstStyle/>
          <a:p>
            <a:r>
              <a:rPr lang="fr-FR" sz="1200" dirty="0"/>
              <a:t>This introduction sets the stage for a </a:t>
            </a:r>
            <a:r>
              <a:rPr lang="fr-FR" sz="1200" dirty="0" err="1"/>
              <a:t>comprehensive</a:t>
            </a:r>
            <a:r>
              <a:rPr lang="fr-FR" sz="1200" dirty="0"/>
              <a:t> </a:t>
            </a:r>
            <a:r>
              <a:rPr lang="fr-FR" sz="1200" dirty="0" err="1"/>
              <a:t>preview</a:t>
            </a:r>
            <a:r>
              <a:rPr lang="fr-FR" sz="1200" dirty="0"/>
              <a:t> of the </a:t>
            </a:r>
            <a:r>
              <a:rPr lang="fr-FR" sz="1200" dirty="0" err="1"/>
              <a:t>Plotly</a:t>
            </a:r>
            <a:r>
              <a:rPr lang="fr-FR" sz="1200" dirty="0"/>
              <a:t> </a:t>
            </a:r>
            <a:r>
              <a:rPr lang="fr-FR" sz="1200" dirty="0" err="1"/>
              <a:t>dashboard</a:t>
            </a:r>
            <a:r>
              <a:rPr lang="fr-FR" sz="1200" dirty="0"/>
              <a:t>, </a:t>
            </a:r>
            <a:r>
              <a:rPr lang="fr-FR" sz="1200" dirty="0" err="1"/>
              <a:t>designed</a:t>
            </a:r>
            <a:r>
              <a:rPr lang="fr-FR" sz="1200" dirty="0"/>
              <a:t> to showcase the </a:t>
            </a:r>
            <a:r>
              <a:rPr lang="fr-FR" sz="1200" dirty="0" err="1"/>
              <a:t>outcomes</a:t>
            </a:r>
            <a:r>
              <a:rPr lang="fr-FR" sz="1200" dirty="0"/>
              <a:t> of an extensive </a:t>
            </a:r>
            <a:r>
              <a:rPr lang="fr-FR" sz="1200" dirty="0" err="1"/>
              <a:t>Exploratory</a:t>
            </a:r>
            <a:r>
              <a:rPr lang="fr-FR" sz="1200" dirty="0"/>
              <a:t> Data </a:t>
            </a:r>
            <a:r>
              <a:rPr lang="fr-FR" sz="1200" dirty="0" err="1"/>
              <a:t>Analysis</a:t>
            </a:r>
            <a:r>
              <a:rPr lang="fr-FR" sz="1200" dirty="0"/>
              <a:t> (EDA) effort, </a:t>
            </a:r>
            <a:r>
              <a:rPr lang="fr-FR" sz="1200" dirty="0" err="1"/>
              <a:t>both</a:t>
            </a:r>
            <a:r>
              <a:rPr lang="fr-FR" sz="1200" dirty="0"/>
              <a:t> </a:t>
            </a:r>
            <a:r>
              <a:rPr lang="fr-FR" sz="1200" dirty="0" err="1"/>
              <a:t>through</a:t>
            </a:r>
            <a:r>
              <a:rPr lang="fr-FR" sz="1200" dirty="0"/>
              <a:t> </a:t>
            </a:r>
            <a:r>
              <a:rPr lang="fr-FR" sz="1200" dirty="0" err="1"/>
              <a:t>visualization</a:t>
            </a:r>
            <a:r>
              <a:rPr lang="fr-FR" sz="1200" dirty="0"/>
              <a:t> techniques and SQL </a:t>
            </a:r>
            <a:r>
              <a:rPr lang="fr-FR" sz="1200" dirty="0" err="1"/>
              <a:t>queries</a:t>
            </a:r>
            <a:r>
              <a:rPr lang="fr-FR" sz="1200" dirty="0"/>
              <a:t>. Following </a:t>
            </a:r>
            <a:r>
              <a:rPr lang="fr-FR" sz="1200" dirty="0" err="1"/>
              <a:t>this</a:t>
            </a:r>
            <a:r>
              <a:rPr lang="fr-FR" sz="1200" dirty="0"/>
              <a:t>, an interactive </a:t>
            </a:r>
            <a:r>
              <a:rPr lang="fr-FR" sz="1200" dirty="0" err="1"/>
              <a:t>map</a:t>
            </a:r>
            <a:r>
              <a:rPr lang="fr-FR" sz="1200" dirty="0"/>
              <a:t> </a:t>
            </a:r>
            <a:r>
              <a:rPr lang="fr-FR" sz="1200" dirty="0" err="1"/>
              <a:t>created</a:t>
            </a:r>
            <a:r>
              <a:rPr lang="fr-FR" sz="1200" dirty="0"/>
              <a:t> </a:t>
            </a:r>
            <a:r>
              <a:rPr lang="fr-FR" sz="1200" dirty="0" err="1"/>
              <a:t>with</a:t>
            </a:r>
            <a:r>
              <a:rPr lang="fr-FR" sz="1200" dirty="0"/>
              <a:t> </a:t>
            </a:r>
            <a:r>
              <a:rPr lang="fr-FR" sz="1200" dirty="0" err="1"/>
              <a:t>Folium</a:t>
            </a:r>
            <a:r>
              <a:rPr lang="fr-FR" sz="1200" dirty="0"/>
              <a:t> </a:t>
            </a:r>
            <a:r>
              <a:rPr lang="fr-FR" sz="1200" dirty="0" err="1"/>
              <a:t>will</a:t>
            </a:r>
            <a:r>
              <a:rPr lang="fr-FR" sz="1200" dirty="0"/>
              <a:t> </a:t>
            </a:r>
            <a:r>
              <a:rPr lang="fr-FR" sz="1200" dirty="0" err="1"/>
              <a:t>be</a:t>
            </a:r>
            <a:r>
              <a:rPr lang="fr-FR" sz="1200" dirty="0"/>
              <a:t> </a:t>
            </a:r>
            <a:r>
              <a:rPr lang="fr-FR" sz="1200" dirty="0" err="1"/>
              <a:t>presented</a:t>
            </a:r>
            <a:r>
              <a:rPr lang="fr-FR" sz="1200" dirty="0"/>
              <a:t>, </a:t>
            </a:r>
            <a:r>
              <a:rPr lang="fr-FR" sz="1200" dirty="0" err="1"/>
              <a:t>offering</a:t>
            </a:r>
            <a:r>
              <a:rPr lang="fr-FR" sz="1200" dirty="0"/>
              <a:t> </a:t>
            </a:r>
            <a:r>
              <a:rPr lang="fr-FR" sz="1200" dirty="0" err="1"/>
              <a:t>geographical</a:t>
            </a:r>
            <a:r>
              <a:rPr lang="fr-FR" sz="1200" dirty="0"/>
              <a:t> insights </a:t>
            </a:r>
            <a:r>
              <a:rPr lang="fr-FR" sz="1200" dirty="0" err="1"/>
              <a:t>into</a:t>
            </a:r>
            <a:r>
              <a:rPr lang="fr-FR" sz="1200" dirty="0"/>
              <a:t> the data. The culmination of </a:t>
            </a:r>
            <a:r>
              <a:rPr lang="fr-FR" sz="1200" dirty="0" err="1"/>
              <a:t>this</a:t>
            </a:r>
            <a:r>
              <a:rPr lang="fr-FR" sz="1200" dirty="0"/>
              <a:t> </a:t>
            </a:r>
            <a:r>
              <a:rPr lang="fr-FR" sz="1200" dirty="0" err="1"/>
              <a:t>presentation</a:t>
            </a:r>
            <a:r>
              <a:rPr lang="fr-FR" sz="1200" dirty="0"/>
              <a:t> </a:t>
            </a:r>
            <a:r>
              <a:rPr lang="fr-FR" sz="1200" dirty="0" err="1"/>
              <a:t>will</a:t>
            </a:r>
            <a:r>
              <a:rPr lang="fr-FR" sz="1200" dirty="0"/>
              <a:t> focus on the </a:t>
            </a:r>
            <a:r>
              <a:rPr lang="fr-FR" sz="1200" dirty="0" err="1"/>
              <a:t>results</a:t>
            </a:r>
            <a:r>
              <a:rPr lang="fr-FR" sz="1200" dirty="0"/>
              <a:t> of </a:t>
            </a:r>
            <a:r>
              <a:rPr lang="fr-FR" sz="1200" dirty="0" err="1"/>
              <a:t>our</a:t>
            </a:r>
            <a:r>
              <a:rPr lang="fr-FR" sz="1200" dirty="0"/>
              <a:t> </a:t>
            </a:r>
            <a:r>
              <a:rPr lang="fr-FR" sz="1200" dirty="0" err="1"/>
              <a:t>predictive</a:t>
            </a:r>
            <a:r>
              <a:rPr lang="fr-FR" sz="1200" dirty="0"/>
              <a:t> model, </a:t>
            </a:r>
            <a:r>
              <a:rPr lang="fr-FR" sz="1200" dirty="0" err="1"/>
              <a:t>which</a:t>
            </a:r>
            <a:r>
              <a:rPr lang="fr-FR" sz="1200" dirty="0"/>
              <a:t> has </a:t>
            </a:r>
            <a:r>
              <a:rPr lang="fr-FR" sz="1200" dirty="0" err="1"/>
              <a:t>achieved</a:t>
            </a:r>
            <a:r>
              <a:rPr lang="fr-FR" sz="1200" dirty="0"/>
              <a:t> an </a:t>
            </a:r>
            <a:r>
              <a:rPr lang="fr-FR" sz="1200" dirty="0" err="1"/>
              <a:t>accuracy</a:t>
            </a:r>
            <a:r>
              <a:rPr lang="fr-FR" sz="1200" dirty="0"/>
              <a:t> rate of </a:t>
            </a:r>
            <a:r>
              <a:rPr lang="fr-FR" sz="1200" dirty="0" err="1"/>
              <a:t>approximately</a:t>
            </a:r>
            <a:r>
              <a:rPr lang="fr-FR" sz="1200" dirty="0"/>
              <a:t> 83%. </a:t>
            </a:r>
            <a:r>
              <a:rPr lang="fr-FR" sz="1200" dirty="0" err="1"/>
              <a:t>Each</a:t>
            </a:r>
            <a:r>
              <a:rPr lang="fr-FR" sz="1200" dirty="0"/>
              <a:t> section </a:t>
            </a:r>
            <a:r>
              <a:rPr lang="fr-FR" sz="1200" dirty="0" err="1"/>
              <a:t>aims</a:t>
            </a:r>
            <a:r>
              <a:rPr lang="fr-FR" sz="1200" dirty="0"/>
              <a:t> to </a:t>
            </a:r>
            <a:r>
              <a:rPr lang="fr-FR" sz="1200" dirty="0" err="1"/>
              <a:t>provide</a:t>
            </a:r>
            <a:r>
              <a:rPr lang="fr-FR" sz="1200" dirty="0"/>
              <a:t> a </a:t>
            </a:r>
            <a:r>
              <a:rPr lang="fr-FR" sz="1200" dirty="0" err="1"/>
              <a:t>detailed</a:t>
            </a:r>
            <a:r>
              <a:rPr lang="fr-FR" sz="1200" dirty="0"/>
              <a:t> exploration of the data, </a:t>
            </a:r>
            <a:r>
              <a:rPr lang="fr-FR" sz="1200" dirty="0" err="1"/>
              <a:t>from</a:t>
            </a:r>
            <a:r>
              <a:rPr lang="fr-FR" sz="1200" dirty="0"/>
              <a:t> initial </a:t>
            </a:r>
            <a:r>
              <a:rPr lang="fr-FR" sz="1200" dirty="0" err="1"/>
              <a:t>analysis</a:t>
            </a:r>
            <a:r>
              <a:rPr lang="fr-FR" sz="1200" dirty="0"/>
              <a:t> to final model performance, </a:t>
            </a:r>
            <a:r>
              <a:rPr lang="fr-FR" sz="1200" dirty="0" err="1"/>
              <a:t>offering</a:t>
            </a:r>
            <a:r>
              <a:rPr lang="fr-FR" sz="1200" dirty="0"/>
              <a:t> a </a:t>
            </a:r>
            <a:r>
              <a:rPr lang="fr-FR" sz="1200" dirty="0" err="1"/>
              <a:t>holistic</a:t>
            </a:r>
            <a:r>
              <a:rPr lang="fr-FR" sz="1200" dirty="0"/>
              <a:t> </a:t>
            </a:r>
            <a:r>
              <a:rPr lang="fr-FR" sz="1200" dirty="0" err="1"/>
              <a:t>view</a:t>
            </a:r>
            <a:r>
              <a:rPr lang="fr-FR" sz="1200" dirty="0"/>
              <a:t> of the </a:t>
            </a:r>
            <a:r>
              <a:rPr lang="fr-FR" sz="1200" dirty="0" err="1"/>
              <a:t>project's</a:t>
            </a:r>
            <a:r>
              <a:rPr lang="fr-FR" sz="1200" dirty="0"/>
              <a:t> </a:t>
            </a:r>
            <a:r>
              <a:rPr lang="fr-FR" sz="1200" dirty="0" err="1"/>
              <a:t>findings</a:t>
            </a:r>
            <a:r>
              <a:rPr lang="fr-FR" sz="1200" dirty="0"/>
              <a:t> and </a:t>
            </a:r>
            <a:r>
              <a:rPr lang="fr-FR" sz="1200" dirty="0" err="1"/>
              <a:t>methodologies</a:t>
            </a:r>
            <a:r>
              <a:rPr lang="fr-FR" sz="1200" dirty="0"/>
              <a:t>.</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sp>
        <p:nvSpPr>
          <p:cNvPr id="14" name="Arc 13">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Image 5">
            <a:extLst>
              <a:ext uri="{FF2B5EF4-FFF2-40B4-BE49-F238E27FC236}">
                <a16:creationId xmlns:a16="http://schemas.microsoft.com/office/drawing/2014/main" id="{21B97FA7-DCCA-4A63-B42E-3DEBC91FE15A}"/>
              </a:ext>
            </a:extLst>
          </p:cNvPr>
          <p:cNvPicPr>
            <a:picLocks noChangeAspect="1"/>
          </p:cNvPicPr>
          <p:nvPr/>
        </p:nvPicPr>
        <p:blipFill>
          <a:blip r:embed="rId2"/>
          <a:stretch>
            <a:fillRect/>
          </a:stretch>
        </p:blipFill>
        <p:spPr>
          <a:xfrm>
            <a:off x="659914" y="1123203"/>
            <a:ext cx="10872172" cy="212007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7" name="ZoneTexte 6">
            <a:extLst>
              <a:ext uri="{FF2B5EF4-FFF2-40B4-BE49-F238E27FC236}">
                <a16:creationId xmlns:a16="http://schemas.microsoft.com/office/drawing/2014/main" id="{8449F1A5-0051-3DA0-33F0-C4D78811A20C}"/>
              </a:ext>
            </a:extLst>
          </p:cNvPr>
          <p:cNvSpPr txBox="1"/>
          <p:nvPr/>
        </p:nvSpPr>
        <p:spPr>
          <a:xfrm>
            <a:off x="4970835" y="3998019"/>
            <a:ext cx="6382966" cy="2216512"/>
          </a:xfrm>
          <a:prstGeom prst="rect">
            <a:avLst/>
          </a:prstGeom>
        </p:spPr>
        <p:txBody>
          <a:bodyPr vert="horz" lIns="91440" tIns="45720" rIns="91440" bIns="45720" rtlCol="0">
            <a:normAutofit/>
          </a:bodyPr>
          <a:lstStyle/>
          <a:p>
            <a:pPr>
              <a:lnSpc>
                <a:spcPct val="90000"/>
              </a:lnSpc>
              <a:spcAft>
                <a:spcPts val="600"/>
              </a:spcAft>
            </a:pPr>
            <a:r>
              <a:rPr lang="en-US" sz="1700" dirty="0"/>
              <a:t>The graphical analysis indicates a progressive improvement in the success rate over time, as demonstrated by the data associated with each Flight Number. There appears to be a notable breakthrough around the 20th flight, which markedly enhanced the success rate. Additionally, the Cape Canaveral Air Force Station (CCAFS) emerges as the predominant launch site, evidenced by its higher launch volume compared to other sites. This suggests not only advancements in technology or operational strategies post the 20th flight but also highlights CCAFS's central role in launch operations.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sp>
        <p:nvSpPr>
          <p:cNvPr id="14" name="Arc 13">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Image 5">
            <a:extLst>
              <a:ext uri="{FF2B5EF4-FFF2-40B4-BE49-F238E27FC236}">
                <a16:creationId xmlns:a16="http://schemas.microsoft.com/office/drawing/2014/main" id="{449686ED-ED25-70D4-E7BE-B24888C9C720}"/>
              </a:ext>
            </a:extLst>
          </p:cNvPr>
          <p:cNvPicPr>
            <a:picLocks noChangeAspect="1"/>
          </p:cNvPicPr>
          <p:nvPr/>
        </p:nvPicPr>
        <p:blipFill>
          <a:blip r:embed="rId2"/>
          <a:stretch>
            <a:fillRect/>
          </a:stretch>
        </p:blipFill>
        <p:spPr>
          <a:xfrm>
            <a:off x="659914" y="1123203"/>
            <a:ext cx="10872172" cy="212007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7" name="ZoneTexte 6">
            <a:extLst>
              <a:ext uri="{FF2B5EF4-FFF2-40B4-BE49-F238E27FC236}">
                <a16:creationId xmlns:a16="http://schemas.microsoft.com/office/drawing/2014/main" id="{95E2235B-344A-99A1-7349-164CAD127599}"/>
              </a:ext>
            </a:extLst>
          </p:cNvPr>
          <p:cNvSpPr txBox="1"/>
          <p:nvPr/>
        </p:nvSpPr>
        <p:spPr>
          <a:xfrm>
            <a:off x="4970835" y="3998019"/>
            <a:ext cx="6382966" cy="221651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The data analysis reveals that the majority of payload masses range from 0 to 6,000 kg. Furthermore, it's observed that different launch sites tend to handle varying payload masses, suggesting that specific sites may be optimized or preferred for certain types of missions based on their payload requirements. This variation in payload mass across launch sites could reflect the diverse capabilities and specializations of each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12091" y="501651"/>
            <a:ext cx="4395340" cy="17162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600" kern="1200">
                <a:solidFill>
                  <a:schemeClr val="tx1"/>
                </a:solidFill>
                <a:latin typeface="+mj-lt"/>
                <a:ea typeface="+mj-ea"/>
                <a:cs typeface="+mj-cs"/>
              </a:rPr>
              <a:t>Success Rate vs. Orbit Type</a:t>
            </a:r>
          </a:p>
        </p:txBody>
      </p:sp>
      <p:sp>
        <p:nvSpPr>
          <p:cNvPr id="19" name="Rectangle 18">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C14B18AC-E3CF-9851-B809-A28A5B89BA31}"/>
              </a:ext>
            </a:extLst>
          </p:cNvPr>
          <p:cNvPicPr>
            <a:picLocks noChangeAspect="1"/>
          </p:cNvPicPr>
          <p:nvPr/>
        </p:nvPicPr>
        <p:blipFill>
          <a:blip r:embed="rId2"/>
          <a:stretch>
            <a:fillRect/>
          </a:stretch>
        </p:blipFill>
        <p:spPr>
          <a:xfrm>
            <a:off x="279143" y="1444783"/>
            <a:ext cx="5221625" cy="3968434"/>
          </a:xfrm>
          <a:prstGeom prst="rect">
            <a:avLst/>
          </a:prstGeom>
        </p:spPr>
      </p:pic>
      <p:sp>
        <p:nvSpPr>
          <p:cNvPr id="7" name="ZoneTexte 6">
            <a:extLst>
              <a:ext uri="{FF2B5EF4-FFF2-40B4-BE49-F238E27FC236}">
                <a16:creationId xmlns:a16="http://schemas.microsoft.com/office/drawing/2014/main" id="{A459FEFB-FEB9-C305-8985-588B16B08BF4}"/>
              </a:ext>
            </a:extLst>
          </p:cNvPr>
          <p:cNvSpPr txBox="1"/>
          <p:nvPr/>
        </p:nvSpPr>
        <p:spPr>
          <a:xfrm>
            <a:off x="6392583" y="2645922"/>
            <a:ext cx="4434721" cy="371042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a:solidFill>
                  <a:schemeClr val="tx1">
                    <a:alpha val="80000"/>
                  </a:schemeClr>
                </a:solidFill>
              </a:rPr>
              <a:t>The analysis indicates a shift in orbit preferences over time, as represented by Flight Number, with launch outcomes showing a correlation to these changing preferences. Initially, SpaceX focused on launches to Low Earth Orbit (LEO), where they experienced moderate success. Over time, the company has revisited Very Low Earth Orbit (VLEO) for its more recent missions. The data suggests that SpaceX tends to achieve higher success rates in lower orbits or Sun-synchronous orbits, indicating a potential strategic focus or technological advantage in these specific orbital regimes.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60000"/>
                  </a:schemeClr>
                </a:solidFill>
                <a:latin typeface="+mn-lt"/>
              </a:rPr>
              <a:pPr>
                <a:spcAft>
                  <a:spcPts val="600"/>
                </a:spcAft>
              </a:pPr>
              <a:t>20</a:t>
            </a:fld>
            <a:endParaRPr lang="en-US" sz="1200">
              <a:solidFill>
                <a:schemeClr val="tx1">
                  <a:alpha val="60000"/>
                </a:schemeClr>
              </a:solidFill>
              <a:latin typeface="+mn-lt"/>
            </a:endParaRPr>
          </a:p>
        </p:txBody>
      </p:sp>
      <p:cxnSp>
        <p:nvCxnSpPr>
          <p:cNvPr id="20"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sp>
        <p:nvSpPr>
          <p:cNvPr id="41" name="Arc 40">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 name="Image 10">
            <a:extLst>
              <a:ext uri="{FF2B5EF4-FFF2-40B4-BE49-F238E27FC236}">
                <a16:creationId xmlns:a16="http://schemas.microsoft.com/office/drawing/2014/main" id="{087039EC-E723-6CB1-C4AE-7AEC52DC4E4B}"/>
              </a:ext>
            </a:extLst>
          </p:cNvPr>
          <p:cNvPicPr>
            <a:picLocks noChangeAspect="1"/>
          </p:cNvPicPr>
          <p:nvPr/>
        </p:nvPicPr>
        <p:blipFill>
          <a:blip r:embed="rId2"/>
          <a:stretch>
            <a:fillRect/>
          </a:stretch>
        </p:blipFill>
        <p:spPr>
          <a:xfrm>
            <a:off x="659914" y="1123203"/>
            <a:ext cx="10872172" cy="212007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7" name="ZoneTexte 6">
            <a:extLst>
              <a:ext uri="{FF2B5EF4-FFF2-40B4-BE49-F238E27FC236}">
                <a16:creationId xmlns:a16="http://schemas.microsoft.com/office/drawing/2014/main" id="{EA1F9C88-F2F6-F616-BA8C-5EF30BD11316}"/>
              </a:ext>
            </a:extLst>
          </p:cNvPr>
          <p:cNvSpPr txBox="1"/>
          <p:nvPr/>
        </p:nvSpPr>
        <p:spPr>
          <a:xfrm>
            <a:off x="4970835" y="3998019"/>
            <a:ext cx="6382966" cy="2216512"/>
          </a:xfrm>
          <a:prstGeom prst="rect">
            <a:avLst/>
          </a:prstGeom>
        </p:spPr>
        <p:txBody>
          <a:bodyPr vert="horz" lIns="91440" tIns="45720" rIns="91440" bIns="45720" rtlCol="0">
            <a:normAutofit/>
          </a:bodyPr>
          <a:lstStyle/>
          <a:p>
            <a:pPr indent="-228600">
              <a:lnSpc>
                <a:spcPct val="90000"/>
              </a:lnSpc>
              <a:spcBef>
                <a:spcPts val="495"/>
              </a:spcBef>
              <a:buFont typeface="Arial" panose="020B0604020202020204" pitchFamily="34" charset="0"/>
              <a:buChar char="•"/>
            </a:pPr>
            <a:r>
              <a:rPr lang="en-US" sz="1700" spc="-25"/>
              <a:t>The analysis indicates a shift in orbit preferences over time, as represented by Flight Number, with launch outcomes showing a correlation to these changing preferences. Initially, SpaceX focused on launches to Low Earth Orbit (LEO), where they experienced moderate success. Over time, the company has revisited Very Low Earth Orbit (VLEO) for its more recent missions. The data suggests that SpaceX tends to achieve higher success rates in lower orbits or Sun-synchronous orbits, indicating a potential strategic focus or technological advantage in these specific orbital regimes.</a:t>
            </a:r>
            <a:endParaRPr lang="en-US" sz="17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Orbit Type</a:t>
            </a:r>
          </a:p>
        </p:txBody>
      </p:sp>
      <p:sp>
        <p:nvSpPr>
          <p:cNvPr id="14" name="Arc 13">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Image 5">
            <a:extLst>
              <a:ext uri="{FF2B5EF4-FFF2-40B4-BE49-F238E27FC236}">
                <a16:creationId xmlns:a16="http://schemas.microsoft.com/office/drawing/2014/main" id="{762BD6C4-86B1-A370-B918-54CA5791209F}"/>
              </a:ext>
            </a:extLst>
          </p:cNvPr>
          <p:cNvPicPr>
            <a:picLocks noChangeAspect="1"/>
          </p:cNvPicPr>
          <p:nvPr/>
        </p:nvPicPr>
        <p:blipFill>
          <a:blip r:embed="rId2"/>
          <a:stretch>
            <a:fillRect/>
          </a:stretch>
        </p:blipFill>
        <p:spPr>
          <a:xfrm>
            <a:off x="659914" y="1123203"/>
            <a:ext cx="10872172" cy="212007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7" name="ZoneTexte 6">
            <a:extLst>
              <a:ext uri="{FF2B5EF4-FFF2-40B4-BE49-F238E27FC236}">
                <a16:creationId xmlns:a16="http://schemas.microsoft.com/office/drawing/2014/main" id="{C8A7BC41-EAAC-383E-F6D7-5A0FC80620A6}"/>
              </a:ext>
            </a:extLst>
          </p:cNvPr>
          <p:cNvSpPr txBox="1"/>
          <p:nvPr/>
        </p:nvSpPr>
        <p:spPr>
          <a:xfrm>
            <a:off x="4970835" y="3998019"/>
            <a:ext cx="6382966" cy="2216512"/>
          </a:xfrm>
          <a:prstGeom prst="rect">
            <a:avLst/>
          </a:prstGeom>
        </p:spPr>
        <p:txBody>
          <a:bodyPr vert="horz" lIns="91440" tIns="45720" rIns="91440" bIns="45720" rtlCol="0">
            <a:normAutofit/>
          </a:bodyPr>
          <a:lstStyle/>
          <a:p>
            <a:pPr marL="12700" indent="-228600">
              <a:lnSpc>
                <a:spcPct val="90000"/>
              </a:lnSpc>
              <a:spcBef>
                <a:spcPts val="495"/>
              </a:spcBef>
              <a:buFont typeface="Arial" panose="020B0604020202020204" pitchFamily="34" charset="0"/>
              <a:buChar char="•"/>
            </a:pPr>
            <a:r>
              <a:rPr lang="en-US" spc="-25"/>
              <a:t>Payload </a:t>
            </a:r>
            <a:r>
              <a:rPr lang="en-US" spc="-5"/>
              <a:t>mass </a:t>
            </a:r>
            <a:r>
              <a:rPr lang="en-US" spc="-20"/>
              <a:t>seems </a:t>
            </a:r>
            <a:r>
              <a:rPr lang="en-US" spc="-15"/>
              <a:t>to </a:t>
            </a:r>
            <a:r>
              <a:rPr lang="en-US" spc="-25"/>
              <a:t>correlate </a:t>
            </a:r>
            <a:r>
              <a:rPr lang="en-US" spc="-5"/>
              <a:t>with</a:t>
            </a:r>
            <a:r>
              <a:rPr lang="en-US" spc="40"/>
              <a:t> </a:t>
            </a:r>
            <a:r>
              <a:rPr lang="en-US" spc="-15"/>
              <a:t>orbit</a:t>
            </a:r>
            <a:endParaRPr lang="en-US"/>
          </a:p>
          <a:p>
            <a:pPr marL="12700" indent="-228600">
              <a:lnSpc>
                <a:spcPct val="90000"/>
              </a:lnSpc>
              <a:spcBef>
                <a:spcPts val="395"/>
              </a:spcBef>
              <a:buFont typeface="Arial" panose="020B0604020202020204" pitchFamily="34" charset="0"/>
              <a:buChar char="•"/>
            </a:pPr>
            <a:r>
              <a:rPr lang="en-US" spc="-25"/>
              <a:t>LEO </a:t>
            </a:r>
            <a:r>
              <a:rPr lang="en-US" spc="-5"/>
              <a:t>and </a:t>
            </a:r>
            <a:r>
              <a:rPr lang="en-US" spc="-15"/>
              <a:t>SSO seem to </a:t>
            </a:r>
            <a:r>
              <a:rPr lang="en-US" spc="-25"/>
              <a:t>have </a:t>
            </a:r>
            <a:r>
              <a:rPr lang="en-US" spc="-20"/>
              <a:t>relatively low payload</a:t>
            </a:r>
            <a:r>
              <a:rPr lang="en-US" spc="135"/>
              <a:t> </a:t>
            </a:r>
            <a:r>
              <a:rPr lang="en-US" spc="-5"/>
              <a:t>mass</a:t>
            </a:r>
            <a:endParaRPr lang="en-US"/>
          </a:p>
          <a:p>
            <a:pPr marL="12700" indent="-228600">
              <a:lnSpc>
                <a:spcPct val="90000"/>
              </a:lnSpc>
              <a:spcBef>
                <a:spcPts val="409"/>
              </a:spcBef>
              <a:buFont typeface="Arial" panose="020B0604020202020204" pitchFamily="34" charset="0"/>
              <a:buChar char="•"/>
            </a:pPr>
            <a:r>
              <a:rPr lang="en-US" spc="-5"/>
              <a:t>The other </a:t>
            </a:r>
            <a:r>
              <a:rPr lang="en-US" spc="-20"/>
              <a:t>most successful </a:t>
            </a:r>
            <a:r>
              <a:rPr lang="en-US" spc="-5"/>
              <a:t>orbit </a:t>
            </a:r>
            <a:r>
              <a:rPr lang="en-US" spc="-20"/>
              <a:t>VLEO </a:t>
            </a:r>
            <a:r>
              <a:rPr lang="en-US" spc="-5"/>
              <a:t>only has </a:t>
            </a:r>
            <a:r>
              <a:rPr lang="en-US" spc="-10"/>
              <a:t>payload </a:t>
            </a:r>
            <a:r>
              <a:rPr lang="en-US" spc="-5"/>
              <a:t>mass </a:t>
            </a:r>
            <a:r>
              <a:rPr lang="en-US" spc="-20"/>
              <a:t>values </a:t>
            </a:r>
            <a:r>
              <a:rPr lang="en-US" spc="-5"/>
              <a:t>in the higher end of the</a:t>
            </a:r>
            <a:r>
              <a:rPr lang="en-US" spc="85"/>
              <a:t> </a:t>
            </a:r>
            <a:r>
              <a:rPr lang="en-US" spc="-25"/>
              <a:t>range</a:t>
            </a:r>
            <a:endParaRPr lang="en-US"/>
          </a:p>
          <a:p>
            <a:pPr indent="-228600">
              <a:lnSpc>
                <a:spcPct val="90000"/>
              </a:lnSpc>
              <a:buFont typeface="Arial" panose="020B0604020202020204" pitchFamily="34" charset="0"/>
              <a:buChar char="•"/>
            </a:pP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Success Yearly Trend</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Image 5">
            <a:extLst>
              <a:ext uri="{FF2B5EF4-FFF2-40B4-BE49-F238E27FC236}">
                <a16:creationId xmlns:a16="http://schemas.microsoft.com/office/drawing/2014/main" id="{D96BB430-5FA1-80F7-9D3B-418094AAAA96}"/>
              </a:ext>
            </a:extLst>
          </p:cNvPr>
          <p:cNvPicPr>
            <a:picLocks noChangeAspect="1"/>
          </p:cNvPicPr>
          <p:nvPr/>
        </p:nvPicPr>
        <p:blipFill>
          <a:blip r:embed="rId2"/>
          <a:stretch>
            <a:fillRect/>
          </a:stretch>
        </p:blipFill>
        <p:spPr>
          <a:xfrm>
            <a:off x="703182" y="1528723"/>
            <a:ext cx="4777381" cy="363080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7" name="ZoneTexte 6">
            <a:extLst>
              <a:ext uri="{FF2B5EF4-FFF2-40B4-BE49-F238E27FC236}">
                <a16:creationId xmlns:a16="http://schemas.microsoft.com/office/drawing/2014/main" id="{4122792E-5D1F-6FFC-791E-5393A45FDE52}"/>
              </a:ext>
            </a:extLst>
          </p:cNvPr>
          <p:cNvSpPr txBox="1"/>
          <p:nvPr/>
        </p:nvSpPr>
        <p:spPr>
          <a:xfrm>
            <a:off x="5894962" y="1984443"/>
            <a:ext cx="5458838" cy="4192520"/>
          </a:xfrm>
          <a:prstGeom prst="rect">
            <a:avLst/>
          </a:prstGeom>
        </p:spPr>
        <p:txBody>
          <a:bodyPr vert="horz" lIns="91440" tIns="45720" rIns="91440" bIns="45720" rtlCol="0">
            <a:normAutofit/>
          </a:bodyPr>
          <a:lstStyle/>
          <a:p>
            <a:pPr marL="12700" indent="-228600">
              <a:lnSpc>
                <a:spcPct val="90000"/>
              </a:lnSpc>
              <a:spcBef>
                <a:spcPts val="505"/>
              </a:spcBef>
              <a:buFont typeface="Arial" panose="020B0604020202020204" pitchFamily="34" charset="0"/>
              <a:buChar char="•"/>
            </a:pPr>
            <a:r>
              <a:rPr lang="en-US" spc="-15"/>
              <a:t>Success </a:t>
            </a:r>
            <a:r>
              <a:rPr lang="en-US" spc="-20"/>
              <a:t>generally </a:t>
            </a:r>
            <a:r>
              <a:rPr lang="en-US" spc="-10"/>
              <a:t>increases </a:t>
            </a:r>
            <a:r>
              <a:rPr lang="en-US" spc="-20"/>
              <a:t>over </a:t>
            </a:r>
            <a:r>
              <a:rPr lang="en-US" spc="-5"/>
              <a:t>time since </a:t>
            </a:r>
            <a:r>
              <a:rPr lang="en-US" spc="-20"/>
              <a:t>2013 </a:t>
            </a:r>
            <a:r>
              <a:rPr lang="en-US" spc="-5"/>
              <a:t>with a </a:t>
            </a:r>
            <a:r>
              <a:rPr lang="en-US" spc="-10"/>
              <a:t>slight </a:t>
            </a:r>
            <a:r>
              <a:rPr lang="en-US" spc="-5"/>
              <a:t>dip </a:t>
            </a:r>
            <a:r>
              <a:rPr lang="en-US"/>
              <a:t>in</a:t>
            </a:r>
            <a:r>
              <a:rPr lang="en-US" spc="55"/>
              <a:t> </a:t>
            </a:r>
            <a:r>
              <a:rPr lang="en-US" spc="-25"/>
              <a:t>2018</a:t>
            </a:r>
            <a:endParaRPr lang="en-US"/>
          </a:p>
          <a:p>
            <a:pPr marL="12700" indent="-228600">
              <a:lnSpc>
                <a:spcPct val="90000"/>
              </a:lnSpc>
              <a:spcBef>
                <a:spcPts val="405"/>
              </a:spcBef>
              <a:buFont typeface="Arial" panose="020B0604020202020204" pitchFamily="34" charset="0"/>
              <a:buChar char="•"/>
            </a:pPr>
            <a:r>
              <a:rPr lang="en-US" spc="-20"/>
              <a:t>Success </a:t>
            </a:r>
            <a:r>
              <a:rPr lang="en-US"/>
              <a:t>in </a:t>
            </a:r>
            <a:r>
              <a:rPr lang="en-US" spc="-25"/>
              <a:t>recent years </a:t>
            </a:r>
            <a:r>
              <a:rPr lang="en-US" spc="-15"/>
              <a:t>at </a:t>
            </a:r>
            <a:r>
              <a:rPr lang="en-US" spc="-20"/>
              <a:t>around</a:t>
            </a:r>
            <a:r>
              <a:rPr lang="en-US" spc="90"/>
              <a:t> </a:t>
            </a:r>
            <a:r>
              <a:rPr lang="en-US" spc="-25"/>
              <a:t>80%</a:t>
            </a:r>
            <a:endParaRPr lang="en-US"/>
          </a:p>
          <a:p>
            <a:pPr indent="-228600">
              <a:lnSpc>
                <a:spcPct val="90000"/>
              </a:lnSpc>
              <a:buFont typeface="Arial" panose="020B0604020202020204" pitchFamily="34" charset="0"/>
              <a:buChar char="•"/>
            </a:pP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A474011-A49D-4C7A-BF41-0ACD0A26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1051560" y="4444332"/>
            <a:ext cx="3558466"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All Launch Site Names</a:t>
            </a:r>
          </a:p>
        </p:txBody>
      </p:sp>
      <p:pic>
        <p:nvPicPr>
          <p:cNvPr id="6" name="Image 5">
            <a:extLst>
              <a:ext uri="{FF2B5EF4-FFF2-40B4-BE49-F238E27FC236}">
                <a16:creationId xmlns:a16="http://schemas.microsoft.com/office/drawing/2014/main" id="{7D8A565F-11E6-670E-D346-AD5E0542B853}"/>
              </a:ext>
            </a:extLst>
          </p:cNvPr>
          <p:cNvPicPr>
            <a:picLocks noChangeAspect="1"/>
          </p:cNvPicPr>
          <p:nvPr/>
        </p:nvPicPr>
        <p:blipFill>
          <a:blip r:embed="rId2"/>
          <a:stretch>
            <a:fillRect/>
          </a:stretch>
        </p:blipFill>
        <p:spPr>
          <a:xfrm>
            <a:off x="557784" y="979518"/>
            <a:ext cx="11164824" cy="2400436"/>
          </a:xfrm>
          <a:prstGeom prst="rect">
            <a:avLst/>
          </a:prstGeom>
        </p:spPr>
      </p:pic>
      <p:sp>
        <p:nvSpPr>
          <p:cNvPr id="16" name="Rectangle 15">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ZoneTexte 6">
            <a:extLst>
              <a:ext uri="{FF2B5EF4-FFF2-40B4-BE49-F238E27FC236}">
                <a16:creationId xmlns:a16="http://schemas.microsoft.com/office/drawing/2014/main" id="{459CB945-9011-1FD3-0690-0292CE0CCB25}"/>
              </a:ext>
            </a:extLst>
          </p:cNvPr>
          <p:cNvSpPr txBox="1"/>
          <p:nvPr/>
        </p:nvSpPr>
        <p:spPr>
          <a:xfrm>
            <a:off x="5349240" y="4440602"/>
            <a:ext cx="6007608"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t>Retrieve distinct launch site names from the database. The names "CCAFS SLC-40" and "CCAFSSLC-40" probably refer to the same site, affected by typographical errors. "CCAFS LC-40" is an outdated designation. It is presumed that there are essentially three unique values for launch sites: "CCAFS SLC-40", "KSC LC-39A", and "VAFB SLC-4E".</a:t>
            </a: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A474011-A49D-4C7A-BF41-0ACD0A26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051560" y="4444332"/>
            <a:ext cx="3558466"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Site Names Begin with 'CCA'</a:t>
            </a:r>
          </a:p>
        </p:txBody>
      </p:sp>
      <p:pic>
        <p:nvPicPr>
          <p:cNvPr id="6" name="Image 5">
            <a:extLst>
              <a:ext uri="{FF2B5EF4-FFF2-40B4-BE49-F238E27FC236}">
                <a16:creationId xmlns:a16="http://schemas.microsoft.com/office/drawing/2014/main" id="{7ADE2232-591D-D58B-4D2A-BB3CDF0642C7}"/>
              </a:ext>
            </a:extLst>
          </p:cNvPr>
          <p:cNvPicPr>
            <a:picLocks noChangeAspect="1"/>
          </p:cNvPicPr>
          <p:nvPr/>
        </p:nvPicPr>
        <p:blipFill>
          <a:blip r:embed="rId2"/>
          <a:stretch>
            <a:fillRect/>
          </a:stretch>
        </p:blipFill>
        <p:spPr>
          <a:xfrm>
            <a:off x="557784" y="1300506"/>
            <a:ext cx="11164824" cy="1758460"/>
          </a:xfrm>
          <a:prstGeom prst="rect">
            <a:avLst/>
          </a:prstGeom>
        </p:spPr>
      </p:pic>
      <p:sp>
        <p:nvSpPr>
          <p:cNvPr id="20" name="Rectangle 19">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ZoneTexte 6">
            <a:extLst>
              <a:ext uri="{FF2B5EF4-FFF2-40B4-BE49-F238E27FC236}">
                <a16:creationId xmlns:a16="http://schemas.microsoft.com/office/drawing/2014/main" id="{4E7435B4-A36F-F1B1-3955-B6B614C59598}"/>
              </a:ext>
            </a:extLst>
          </p:cNvPr>
          <p:cNvSpPr txBox="1"/>
          <p:nvPr/>
        </p:nvSpPr>
        <p:spPr>
          <a:xfrm>
            <a:off x="5349240" y="4440602"/>
            <a:ext cx="6007608"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pc="-35"/>
              <a:t>First </a:t>
            </a:r>
            <a:r>
              <a:rPr lang="en-US" spc="-20"/>
              <a:t>five </a:t>
            </a:r>
            <a:r>
              <a:rPr lang="en-US" spc="-5"/>
              <a:t>entries  </a:t>
            </a:r>
            <a:r>
              <a:rPr lang="en-US"/>
              <a:t>in </a:t>
            </a:r>
            <a:r>
              <a:rPr lang="en-US" spc="-5"/>
              <a:t>database with  Launch </a:t>
            </a:r>
            <a:r>
              <a:rPr lang="en-US" spc="-15"/>
              <a:t>Site</a:t>
            </a:r>
            <a:r>
              <a:rPr lang="en-US" spc="-100"/>
              <a:t> </a:t>
            </a:r>
            <a:r>
              <a:rPr lang="en-US" spc="-5"/>
              <a:t>name  </a:t>
            </a:r>
            <a:r>
              <a:rPr lang="en-US"/>
              <a:t>beginning </a:t>
            </a:r>
            <a:r>
              <a:rPr lang="en-US" spc="-5"/>
              <a:t>with  </a:t>
            </a:r>
            <a:r>
              <a:rPr lang="en-US"/>
              <a:t>CCA.</a:t>
            </a:r>
          </a:p>
          <a:p>
            <a:pPr indent="-228600">
              <a:lnSpc>
                <a:spcPct val="90000"/>
              </a:lnSpc>
              <a:spcAft>
                <a:spcPts val="600"/>
              </a:spcAft>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8D9BA4-E504-AE2C-EE2B-8356D8FEC546}"/>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D11699C-A09E-E2F2-A197-6E9D6BB20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8A50F109-3DE8-C3A2-67AF-1F5963162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4DDF03AF-0718-F5B5-E28C-9EAF46175457}"/>
              </a:ext>
            </a:extLst>
          </p:cNvPr>
          <p:cNvSpPr txBox="1">
            <a:spLocks/>
          </p:cNvSpPr>
          <p:nvPr/>
        </p:nvSpPr>
        <p:spPr>
          <a:xfrm>
            <a:off x="1051560" y="4444332"/>
            <a:ext cx="3558466"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Site Names Begin with 'CCA'</a:t>
            </a:r>
          </a:p>
        </p:txBody>
      </p:sp>
      <p:pic>
        <p:nvPicPr>
          <p:cNvPr id="6" name="Image 5">
            <a:extLst>
              <a:ext uri="{FF2B5EF4-FFF2-40B4-BE49-F238E27FC236}">
                <a16:creationId xmlns:a16="http://schemas.microsoft.com/office/drawing/2014/main" id="{5F7D505B-81F7-AAD5-FA8B-194C62F2B4D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845590" y="1300506"/>
            <a:ext cx="6585098" cy="1758460"/>
          </a:xfrm>
          <a:prstGeom prst="rect">
            <a:avLst/>
          </a:prstGeom>
        </p:spPr>
      </p:pic>
      <p:sp>
        <p:nvSpPr>
          <p:cNvPr id="20" name="Rectangle 19">
            <a:extLst>
              <a:ext uri="{FF2B5EF4-FFF2-40B4-BE49-F238E27FC236}">
                <a16:creationId xmlns:a16="http://schemas.microsoft.com/office/drawing/2014/main" id="{137433E2-7D0F-4330-4DC6-F531B4F36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D162628F-8A61-7884-68C6-41F071E00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ZoneTexte 6">
            <a:extLst>
              <a:ext uri="{FF2B5EF4-FFF2-40B4-BE49-F238E27FC236}">
                <a16:creationId xmlns:a16="http://schemas.microsoft.com/office/drawing/2014/main" id="{9290E543-2093-64C9-C3E3-FBD9DC637294}"/>
              </a:ext>
            </a:extLst>
          </p:cNvPr>
          <p:cNvSpPr txBox="1"/>
          <p:nvPr/>
        </p:nvSpPr>
        <p:spPr>
          <a:xfrm>
            <a:off x="5349240" y="4440602"/>
            <a:ext cx="6007608"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pc="-35"/>
              <a:t>First </a:t>
            </a:r>
            <a:r>
              <a:rPr lang="en-US" spc="-20"/>
              <a:t>five </a:t>
            </a:r>
            <a:r>
              <a:rPr lang="en-US" spc="-5"/>
              <a:t>entries  </a:t>
            </a:r>
            <a:r>
              <a:rPr lang="en-US"/>
              <a:t>in </a:t>
            </a:r>
            <a:r>
              <a:rPr lang="en-US" spc="-5"/>
              <a:t>database with  Launch </a:t>
            </a:r>
            <a:r>
              <a:rPr lang="en-US" spc="-15"/>
              <a:t>Site</a:t>
            </a:r>
            <a:r>
              <a:rPr lang="en-US" spc="-100"/>
              <a:t> </a:t>
            </a:r>
            <a:r>
              <a:rPr lang="en-US" spc="-5"/>
              <a:t>name  </a:t>
            </a:r>
            <a:r>
              <a:rPr lang="en-US"/>
              <a:t>beginning </a:t>
            </a:r>
            <a:r>
              <a:rPr lang="en-US" spc="-5"/>
              <a:t>with  </a:t>
            </a:r>
            <a:r>
              <a:rPr lang="en-US"/>
              <a:t>CCA.</a:t>
            </a:r>
          </a:p>
          <a:p>
            <a:pPr indent="-228600">
              <a:lnSpc>
                <a:spcPct val="90000"/>
              </a:lnSpc>
              <a:spcAft>
                <a:spcPts val="600"/>
              </a:spcAft>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45DDBCD6-1EB5-1F27-E3F0-9337220928E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021763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ZoneTexte 6">
            <a:extLst>
              <a:ext uri="{FF2B5EF4-FFF2-40B4-BE49-F238E27FC236}">
                <a16:creationId xmlns:a16="http://schemas.microsoft.com/office/drawing/2014/main" id="{350810C8-475A-10A2-FE9E-F936C38745DA}"/>
              </a:ext>
            </a:extLst>
          </p:cNvPr>
          <p:cNvSpPr txBox="1"/>
          <p:nvPr/>
        </p:nvSpPr>
        <p:spPr>
          <a:xfrm>
            <a:off x="2027274" y="4842022"/>
            <a:ext cx="6096000" cy="1477328"/>
          </a:xfrm>
          <a:prstGeom prst="rect">
            <a:avLst/>
          </a:prstGeom>
          <a:noFill/>
        </p:spPr>
        <p:txBody>
          <a:bodyPr wrap="square">
            <a:spAutoFit/>
          </a:bodyPr>
          <a:lstStyle/>
          <a:p>
            <a:r>
              <a:rPr lang="fr-FR" dirty="0"/>
              <a:t>The </a:t>
            </a:r>
            <a:r>
              <a:rPr lang="fr-FR" dirty="0" err="1"/>
              <a:t>query</a:t>
            </a:r>
            <a:r>
              <a:rPr lang="fr-FR" dirty="0"/>
              <a:t> </a:t>
            </a:r>
            <a:r>
              <a:rPr lang="fr-FR" dirty="0" err="1"/>
              <a:t>calculates</a:t>
            </a:r>
            <a:r>
              <a:rPr lang="fr-FR" dirty="0"/>
              <a:t> the cumulative </a:t>
            </a:r>
            <a:r>
              <a:rPr lang="fr-FR" dirty="0" err="1"/>
              <a:t>payload</a:t>
            </a:r>
            <a:r>
              <a:rPr lang="fr-FR" dirty="0"/>
              <a:t> mass in </a:t>
            </a:r>
            <a:r>
              <a:rPr lang="fr-FR" dirty="0" err="1"/>
              <a:t>kilograms</a:t>
            </a:r>
            <a:r>
              <a:rPr lang="fr-FR" dirty="0"/>
              <a:t> for missions </a:t>
            </a:r>
            <a:r>
              <a:rPr lang="fr-FR" dirty="0" err="1"/>
              <a:t>where</a:t>
            </a:r>
            <a:r>
              <a:rPr lang="fr-FR" dirty="0"/>
              <a:t> NASA </a:t>
            </a:r>
            <a:r>
              <a:rPr lang="fr-FR" dirty="0" err="1"/>
              <a:t>served</a:t>
            </a:r>
            <a:r>
              <a:rPr lang="fr-FR" dirty="0"/>
              <a:t> as the </a:t>
            </a:r>
            <a:r>
              <a:rPr lang="fr-FR" dirty="0" err="1"/>
              <a:t>customer</a:t>
            </a:r>
            <a:r>
              <a:rPr lang="fr-FR" dirty="0"/>
              <a:t>. "CRS" </a:t>
            </a:r>
            <a:r>
              <a:rPr lang="fr-FR" dirty="0" err="1"/>
              <a:t>denotes</a:t>
            </a:r>
            <a:r>
              <a:rPr lang="fr-FR" dirty="0"/>
              <a:t> Commercial </a:t>
            </a:r>
            <a:r>
              <a:rPr lang="fr-FR" dirty="0" err="1"/>
              <a:t>Resupply</a:t>
            </a:r>
            <a:r>
              <a:rPr lang="fr-FR" dirty="0"/>
              <a:t> Services, </a:t>
            </a:r>
            <a:r>
              <a:rPr lang="fr-FR" dirty="0" err="1"/>
              <a:t>signifying</a:t>
            </a:r>
            <a:r>
              <a:rPr lang="fr-FR" dirty="0"/>
              <a:t> </a:t>
            </a:r>
            <a:r>
              <a:rPr lang="fr-FR" dirty="0" err="1"/>
              <a:t>that</a:t>
            </a:r>
            <a:r>
              <a:rPr lang="fr-FR" dirty="0"/>
              <a:t> </a:t>
            </a:r>
            <a:r>
              <a:rPr lang="fr-FR" dirty="0" err="1"/>
              <a:t>these</a:t>
            </a:r>
            <a:r>
              <a:rPr lang="fr-FR" dirty="0"/>
              <a:t> </a:t>
            </a:r>
            <a:r>
              <a:rPr lang="fr-FR" dirty="0" err="1"/>
              <a:t>payloads</a:t>
            </a:r>
            <a:r>
              <a:rPr lang="fr-FR" dirty="0"/>
              <a:t> </a:t>
            </a:r>
            <a:r>
              <a:rPr lang="fr-FR" dirty="0" err="1"/>
              <a:t>were</a:t>
            </a:r>
            <a:r>
              <a:rPr lang="fr-FR" dirty="0"/>
              <a:t> </a:t>
            </a:r>
            <a:r>
              <a:rPr lang="fr-FR" dirty="0" err="1"/>
              <a:t>dispatched</a:t>
            </a:r>
            <a:r>
              <a:rPr lang="fr-FR" dirty="0"/>
              <a:t> to the International </a:t>
            </a:r>
            <a:r>
              <a:rPr lang="fr-FR" dirty="0" err="1"/>
              <a:t>Space</a:t>
            </a:r>
            <a:r>
              <a:rPr lang="fr-FR" dirty="0"/>
              <a:t> Station (ISS).</a:t>
            </a:r>
          </a:p>
        </p:txBody>
      </p:sp>
      <p:pic>
        <p:nvPicPr>
          <p:cNvPr id="9" name="Image 8">
            <a:extLst>
              <a:ext uri="{FF2B5EF4-FFF2-40B4-BE49-F238E27FC236}">
                <a16:creationId xmlns:a16="http://schemas.microsoft.com/office/drawing/2014/main" id="{52210620-6822-19A8-E484-85E940BBD065}"/>
              </a:ext>
            </a:extLst>
          </p:cNvPr>
          <p:cNvPicPr>
            <a:picLocks noChangeAspect="1"/>
          </p:cNvPicPr>
          <p:nvPr/>
        </p:nvPicPr>
        <p:blipFill>
          <a:blip r:embed="rId3"/>
          <a:stretch>
            <a:fillRect/>
          </a:stretch>
        </p:blipFill>
        <p:spPr>
          <a:xfrm>
            <a:off x="2223547" y="2500183"/>
            <a:ext cx="7744906" cy="185763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Average Payload Mass by F9 v1.1</a:t>
            </a:r>
          </a:p>
        </p:txBody>
      </p:sp>
      <p:sp>
        <p:nvSpPr>
          <p:cNvPr id="15" name="Arc 1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Image 5">
            <a:extLst>
              <a:ext uri="{FF2B5EF4-FFF2-40B4-BE49-F238E27FC236}">
                <a16:creationId xmlns:a16="http://schemas.microsoft.com/office/drawing/2014/main" id="{D326F940-5EFB-6DF7-D771-05CBEB4FA68F}"/>
              </a:ext>
            </a:extLst>
          </p:cNvPr>
          <p:cNvPicPr>
            <a:picLocks noChangeAspect="1"/>
          </p:cNvPicPr>
          <p:nvPr/>
        </p:nvPicPr>
        <p:blipFill>
          <a:blip r:embed="rId2"/>
          <a:stretch>
            <a:fillRect/>
          </a:stretch>
        </p:blipFill>
        <p:spPr>
          <a:xfrm>
            <a:off x="659914" y="1109613"/>
            <a:ext cx="10872172" cy="214725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8" name="ZoneTexte 7">
            <a:extLst>
              <a:ext uri="{FF2B5EF4-FFF2-40B4-BE49-F238E27FC236}">
                <a16:creationId xmlns:a16="http://schemas.microsoft.com/office/drawing/2014/main" id="{3255DCEB-7FD7-C87C-58FC-2D1BED4D22BC}"/>
              </a:ext>
            </a:extLst>
          </p:cNvPr>
          <p:cNvSpPr txBox="1"/>
          <p:nvPr/>
        </p:nvSpPr>
        <p:spPr>
          <a:xfrm>
            <a:off x="4970835" y="3998019"/>
            <a:ext cx="6382966" cy="221651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The query determines the mean payload mass for launches utilizing the F9 v1.1 booster version. The average payload mass for the F9 v1.1 lies towards the lower spectrum of our payload mass range.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First Successful Ground Landing Date</a:t>
            </a:r>
          </a:p>
        </p:txBody>
      </p:sp>
      <p:pic>
        <p:nvPicPr>
          <p:cNvPr id="6" name="Image 5">
            <a:extLst>
              <a:ext uri="{FF2B5EF4-FFF2-40B4-BE49-F238E27FC236}">
                <a16:creationId xmlns:a16="http://schemas.microsoft.com/office/drawing/2014/main" id="{D32DDA3F-3FBD-2D91-F2D7-F8C925D9990E}"/>
              </a:ext>
            </a:extLst>
          </p:cNvPr>
          <p:cNvPicPr>
            <a:picLocks noChangeAspect="1"/>
          </p:cNvPicPr>
          <p:nvPr/>
        </p:nvPicPr>
        <p:blipFill>
          <a:blip r:embed="rId2"/>
          <a:stretch>
            <a:fillRect/>
          </a:stretch>
        </p:blipFill>
        <p:spPr>
          <a:xfrm>
            <a:off x="556592" y="1098734"/>
            <a:ext cx="11139778" cy="2172257"/>
          </a:xfrm>
          <a:prstGeom prst="rect">
            <a:avLst/>
          </a:prstGeom>
        </p:spPr>
      </p:pic>
      <p:sp>
        <p:nvSpPr>
          <p:cNvPr id="8" name="ZoneTexte 7">
            <a:extLst>
              <a:ext uri="{FF2B5EF4-FFF2-40B4-BE49-F238E27FC236}">
                <a16:creationId xmlns:a16="http://schemas.microsoft.com/office/drawing/2014/main" id="{5533F58B-203E-A087-9DA3-DE2478E72F09}"/>
              </a:ext>
            </a:extLst>
          </p:cNvPr>
          <p:cNvSpPr txBox="1"/>
          <p:nvPr/>
        </p:nvSpPr>
        <p:spPr>
          <a:xfrm>
            <a:off x="5246415" y="4230094"/>
            <a:ext cx="6235268" cy="180016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t>The query retrieves the date of the first successful ground pad landing. This milestone in ground pad landings was not achieved until the close of 2015. In general, successful landings began to be recorded starting from 2014.</a:t>
            </a:r>
          </a:p>
        </p:txBody>
      </p:sp>
      <p:sp>
        <p:nvSpPr>
          <p:cNvPr id="15" name="Rectangle 14">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29</a:t>
            </a:fld>
            <a:endParaRPr lang="en-US" sz="1100">
              <a:solidFill>
                <a:srgbClr val="FFFFFF"/>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52578" y="1624336"/>
            <a:ext cx="10176929" cy="1870231"/>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6200" b="1" u="sng" dirty="0">
                <a:solidFill>
                  <a:schemeClr val="accent3">
                    <a:lumMod val="25000"/>
                  </a:schemeClr>
                </a:solidFill>
                <a:latin typeface="Abadi" panose="020B0604020104020204" pitchFamily="34" charset="0"/>
              </a:rPr>
              <a:t>Summary of methodologies : </a:t>
            </a:r>
          </a:p>
          <a:p>
            <a:pPr marL="0" indent="0">
              <a:lnSpc>
                <a:spcPct val="100000"/>
              </a:lnSpc>
              <a:spcBef>
                <a:spcPts val="1400"/>
              </a:spcBef>
              <a:buNone/>
            </a:pPr>
            <a:endParaRPr lang="en-US"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4000" dirty="0">
                <a:solidFill>
                  <a:schemeClr val="accent3">
                    <a:lumMod val="25000"/>
                  </a:schemeClr>
                </a:solidFill>
                <a:latin typeface="Abadi" panose="020B0604020104020204" pitchFamily="34" charset="0"/>
              </a:rPr>
              <a:t>Gathered information from the public SpaceX API and the SpaceX section on Wikipedia. Developed a 'class' label for the dataset to denote the outcome of landings. Analyzed the dataset using SQL queries, graphical data representations, folium-based geographic mapping, and interactive dashboards. Selected pertinent data columns to serve as input features for model training. Converted all non-numeric categories into binary form through one-hot encoding techniques. Normalized the dataset and employed </a:t>
            </a:r>
            <a:r>
              <a:rPr lang="en-US" sz="4000" dirty="0" err="1">
                <a:solidFill>
                  <a:schemeClr val="accent3">
                    <a:lumMod val="25000"/>
                  </a:schemeClr>
                </a:solidFill>
                <a:latin typeface="Abadi" panose="020B0604020104020204" pitchFamily="34" charset="0"/>
              </a:rPr>
              <a:t>GridSearchCV</a:t>
            </a:r>
            <a:r>
              <a:rPr lang="en-US" sz="4000" dirty="0">
                <a:solidFill>
                  <a:schemeClr val="accent3">
                    <a:lumMod val="25000"/>
                  </a:schemeClr>
                </a:solidFill>
                <a:latin typeface="Abadi" panose="020B0604020104020204" pitchFamily="34" charset="0"/>
              </a:rPr>
              <a:t> for the optimization of hyperparameters in various machine learning algorithms. Created visual representations to compare the accuracy of the predictive models.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Content Placeholder 2">
            <a:extLst>
              <a:ext uri="{FF2B5EF4-FFF2-40B4-BE49-F238E27FC236}">
                <a16:creationId xmlns:a16="http://schemas.microsoft.com/office/drawing/2014/main" id="{057EB236-2D91-993D-5A22-15DFECD7287B}"/>
              </a:ext>
            </a:extLst>
          </p:cNvPr>
          <p:cNvSpPr txBox="1">
            <a:spLocks/>
          </p:cNvSpPr>
          <p:nvPr/>
        </p:nvSpPr>
        <p:spPr>
          <a:xfrm>
            <a:off x="852578" y="3735514"/>
            <a:ext cx="10176929" cy="249516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b="1" u="sng" dirty="0">
                <a:solidFill>
                  <a:schemeClr val="accent3">
                    <a:lumMod val="25000"/>
                  </a:schemeClr>
                </a:solidFill>
                <a:latin typeface="Abadi" panose="020B0604020104020204" pitchFamily="34" charset="0"/>
              </a:rPr>
              <a:t>Summary of all results : </a:t>
            </a:r>
          </a:p>
          <a:p>
            <a:pPr marL="0" indent="0">
              <a:lnSpc>
                <a:spcPct val="100000"/>
              </a:lnSpc>
              <a:spcBef>
                <a:spcPts val="1400"/>
              </a:spcBef>
              <a:buNone/>
            </a:pPr>
            <a:r>
              <a:rPr lang="en-US" sz="1300" dirty="0">
                <a:solidFill>
                  <a:schemeClr val="accent3">
                    <a:lumMod val="25000"/>
                  </a:schemeClr>
                </a:solidFill>
                <a:latin typeface="Abadi" panose="020B0604020104020204" pitchFamily="34" charset="0"/>
              </a:rPr>
              <a:t>Utilized a quartet of machine learning strategies — Logistic Regression, Support Vector Machine, Decision Tree Classifier, and K Nearest Neighbors — to analyze the dataset. These methods demonstrated a uniform level of predictive proficiency, converging on an accuracy rate in the vicinity of 83.33%. A notable bias was observed across all models, indicating a propensity to forecast successful landings with greater frequency than is empirically observed. This suggests a need for a more robust dataset to refine the accuracy of the models and ensure a more balanced prediction outcome.</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3100" kern="1200">
                <a:solidFill>
                  <a:schemeClr val="tx1"/>
                </a:solidFill>
                <a:latin typeface="+mj-lt"/>
                <a:ea typeface="+mj-ea"/>
                <a:cs typeface="+mj-cs"/>
              </a:rPr>
              <a:t>Successful Drone Ship Landing with Payload between 4000 and 6000</a:t>
            </a:r>
          </a:p>
        </p:txBody>
      </p:sp>
      <p:pic>
        <p:nvPicPr>
          <p:cNvPr id="3" name="Image 2">
            <a:extLst>
              <a:ext uri="{FF2B5EF4-FFF2-40B4-BE49-F238E27FC236}">
                <a16:creationId xmlns:a16="http://schemas.microsoft.com/office/drawing/2014/main" id="{FDCA84FF-B14E-5F08-A29E-8D619615F589}"/>
              </a:ext>
            </a:extLst>
          </p:cNvPr>
          <p:cNvPicPr>
            <a:picLocks noChangeAspect="1"/>
          </p:cNvPicPr>
          <p:nvPr/>
        </p:nvPicPr>
        <p:blipFill>
          <a:blip r:embed="rId3"/>
          <a:stretch>
            <a:fillRect/>
          </a:stretch>
        </p:blipFill>
        <p:spPr>
          <a:xfrm>
            <a:off x="556592" y="1488627"/>
            <a:ext cx="11139778" cy="1392470"/>
          </a:xfrm>
          <a:prstGeom prst="rect">
            <a:avLst/>
          </a:prstGeom>
        </p:spPr>
      </p:pic>
      <p:sp>
        <p:nvSpPr>
          <p:cNvPr id="7" name="ZoneTexte 6">
            <a:extLst>
              <a:ext uri="{FF2B5EF4-FFF2-40B4-BE49-F238E27FC236}">
                <a16:creationId xmlns:a16="http://schemas.microsoft.com/office/drawing/2014/main" id="{4CE603CB-C374-F027-1A93-26422684B81F}"/>
              </a:ext>
            </a:extLst>
          </p:cNvPr>
          <p:cNvSpPr txBox="1"/>
          <p:nvPr/>
        </p:nvSpPr>
        <p:spPr>
          <a:xfrm>
            <a:off x="5246415" y="4230094"/>
            <a:ext cx="6235268" cy="180016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t>The query identifies the four booster versions that achieved successful drone ship landings with a payload mass ranging from 4000 to 6000 kg, excluding the boundaries of this range.</a:t>
            </a:r>
          </a:p>
        </p:txBody>
      </p:sp>
      <p:sp>
        <p:nvSpPr>
          <p:cNvPr id="15" name="Rectangle 14">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30</a:t>
            </a:fld>
            <a:endParaRPr lang="en-US" sz="1100">
              <a:solidFill>
                <a:srgbClr val="FFFFFF"/>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Total Number of Successful and Failure Mission Outcomes</a:t>
            </a:r>
          </a:p>
        </p:txBody>
      </p:sp>
      <p:sp>
        <p:nvSpPr>
          <p:cNvPr id="15" name="Arc 1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Image 5">
            <a:extLst>
              <a:ext uri="{FF2B5EF4-FFF2-40B4-BE49-F238E27FC236}">
                <a16:creationId xmlns:a16="http://schemas.microsoft.com/office/drawing/2014/main" id="{BB87C442-C833-324E-555F-FB5126849B64}"/>
              </a:ext>
            </a:extLst>
          </p:cNvPr>
          <p:cNvPicPr>
            <a:picLocks noChangeAspect="1"/>
          </p:cNvPicPr>
          <p:nvPr/>
        </p:nvPicPr>
        <p:blipFill>
          <a:blip r:embed="rId2"/>
          <a:stretch>
            <a:fillRect/>
          </a:stretch>
        </p:blipFill>
        <p:spPr>
          <a:xfrm>
            <a:off x="659914" y="824218"/>
            <a:ext cx="10872172" cy="271804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8" name="ZoneTexte 7">
            <a:extLst>
              <a:ext uri="{FF2B5EF4-FFF2-40B4-BE49-F238E27FC236}">
                <a16:creationId xmlns:a16="http://schemas.microsoft.com/office/drawing/2014/main" id="{96B2A65D-64B2-59D2-F2EB-E22EB04C4B84}"/>
              </a:ext>
            </a:extLst>
          </p:cNvPr>
          <p:cNvSpPr txBox="1"/>
          <p:nvPr/>
        </p:nvSpPr>
        <p:spPr>
          <a:xfrm>
            <a:off x="4970835" y="3998019"/>
            <a:ext cx="6382966" cy="221651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The query calculates the frequency of each mission outcome. It reveals that SpaceX successfully achieves its mission objectives almost 99% of the time, indicating that a majority of landing failures are deliberate or accounted for in the mission planning. Notably, there is one instance where the payload status remains ambiguous, and, regrettably, there has been one in-flight failure.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Boosters Carried Maximum Payload</a:t>
            </a:r>
          </a:p>
        </p:txBody>
      </p:sp>
      <p:sp>
        <p:nvSpPr>
          <p:cNvPr id="15" name="Arc 1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Image 5">
            <a:extLst>
              <a:ext uri="{FF2B5EF4-FFF2-40B4-BE49-F238E27FC236}">
                <a16:creationId xmlns:a16="http://schemas.microsoft.com/office/drawing/2014/main" id="{935844CD-AD3D-85BD-F42A-3199C34FDA26}"/>
              </a:ext>
            </a:extLst>
          </p:cNvPr>
          <p:cNvPicPr>
            <a:picLocks noChangeAspect="1"/>
          </p:cNvPicPr>
          <p:nvPr/>
        </p:nvPicPr>
        <p:blipFill>
          <a:blip r:embed="rId2"/>
          <a:stretch>
            <a:fillRect/>
          </a:stretch>
        </p:blipFill>
        <p:spPr>
          <a:xfrm>
            <a:off x="1546043" y="704504"/>
            <a:ext cx="9099913"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8" name="ZoneTexte 7">
            <a:extLst>
              <a:ext uri="{FF2B5EF4-FFF2-40B4-BE49-F238E27FC236}">
                <a16:creationId xmlns:a16="http://schemas.microsoft.com/office/drawing/2014/main" id="{136ED9A5-AC33-FF3A-5ECD-EB5BC705EB82}"/>
              </a:ext>
            </a:extLst>
          </p:cNvPr>
          <p:cNvSpPr txBox="1"/>
          <p:nvPr/>
        </p:nvSpPr>
        <p:spPr>
          <a:xfrm>
            <a:off x="4970835" y="3998019"/>
            <a:ext cx="6382966" cy="221651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The query identifies the booster versions that have transported the maximum payload mass of 15,600 kg. These booster versions are closely related, all belonging to the F9 B5 B10xx.x series. This similarity suggests a correlation between the payload mass and the specific booster version selected for the mission.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2015 Launch Records</a:t>
            </a:r>
          </a:p>
        </p:txBody>
      </p:sp>
      <p:sp>
        <p:nvSpPr>
          <p:cNvPr id="15" name="Arc 1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Image 5">
            <a:extLst>
              <a:ext uri="{FF2B5EF4-FFF2-40B4-BE49-F238E27FC236}">
                <a16:creationId xmlns:a16="http://schemas.microsoft.com/office/drawing/2014/main" id="{998A30F2-EB7E-1B23-CB91-50EFCAD970BB}"/>
              </a:ext>
            </a:extLst>
          </p:cNvPr>
          <p:cNvPicPr>
            <a:picLocks noChangeAspect="1"/>
          </p:cNvPicPr>
          <p:nvPr/>
        </p:nvPicPr>
        <p:blipFill>
          <a:blip r:embed="rId2"/>
          <a:stretch>
            <a:fillRect/>
          </a:stretch>
        </p:blipFill>
        <p:spPr>
          <a:xfrm>
            <a:off x="659914" y="1204744"/>
            <a:ext cx="10872172" cy="1956991"/>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8" name="ZoneTexte 7">
            <a:extLst>
              <a:ext uri="{FF2B5EF4-FFF2-40B4-BE49-F238E27FC236}">
                <a16:creationId xmlns:a16="http://schemas.microsoft.com/office/drawing/2014/main" id="{C0581D5C-E541-5CFB-3254-0B2F96F58ECD}"/>
              </a:ext>
            </a:extLst>
          </p:cNvPr>
          <p:cNvSpPr txBox="1"/>
          <p:nvPr/>
        </p:nvSpPr>
        <p:spPr>
          <a:xfrm>
            <a:off x="4970835" y="3998019"/>
            <a:ext cx="6382966" cy="221651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t>The query fetches the Month, Landing Outcome, Booster Version, Payload Mass (kg), and Launch Site for launches in 2015 where the first stage failed to land on a drone ship. There were two instances of this happening.</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Rank Landing Outcomes Between 2010-06-04 and 2017-03-20</a:t>
            </a:r>
          </a:p>
        </p:txBody>
      </p:sp>
      <p:sp>
        <p:nvSpPr>
          <p:cNvPr id="15" name="Arc 1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Image 5">
            <a:extLst>
              <a:ext uri="{FF2B5EF4-FFF2-40B4-BE49-F238E27FC236}">
                <a16:creationId xmlns:a16="http://schemas.microsoft.com/office/drawing/2014/main" id="{4CB626E7-E030-44A4-2C26-16F8AB569257}"/>
              </a:ext>
            </a:extLst>
          </p:cNvPr>
          <p:cNvPicPr>
            <a:picLocks noChangeAspect="1"/>
          </p:cNvPicPr>
          <p:nvPr/>
        </p:nvPicPr>
        <p:blipFill>
          <a:blip r:embed="rId2"/>
          <a:stretch>
            <a:fillRect/>
          </a:stretch>
        </p:blipFill>
        <p:spPr>
          <a:xfrm>
            <a:off x="659914" y="756267"/>
            <a:ext cx="10872172" cy="2853946"/>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8" name="ZoneTexte 7">
            <a:extLst>
              <a:ext uri="{FF2B5EF4-FFF2-40B4-BE49-F238E27FC236}">
                <a16:creationId xmlns:a16="http://schemas.microsoft.com/office/drawing/2014/main" id="{AFEEB7AD-39AC-16B7-1C4E-ACCA0C08B4E3}"/>
              </a:ext>
            </a:extLst>
          </p:cNvPr>
          <p:cNvSpPr txBox="1"/>
          <p:nvPr/>
        </p:nvSpPr>
        <p:spPr>
          <a:xfrm>
            <a:off x="4970835" y="3998019"/>
            <a:ext cx="6382966" cy="221651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The query generates a list of successful landings occurring between June 4, 2010, and March 20, 2017, inclusive. Successful landings are categorized into two types: those achieved on a drone ship and those on a ground pad. Throughout this specified period, there were a total of 8 successful landings.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Site Locations</a:t>
            </a:r>
          </a:p>
        </p:txBody>
      </p:sp>
      <p:sp>
        <p:nvSpPr>
          <p:cNvPr id="15" name="Arc 1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Image 5">
            <a:extLst>
              <a:ext uri="{FF2B5EF4-FFF2-40B4-BE49-F238E27FC236}">
                <a16:creationId xmlns:a16="http://schemas.microsoft.com/office/drawing/2014/main" id="{A4D50778-C6D6-661F-0A4B-2D11AA3CC07C}"/>
              </a:ext>
            </a:extLst>
          </p:cNvPr>
          <p:cNvPicPr>
            <a:picLocks noChangeAspect="1"/>
          </p:cNvPicPr>
          <p:nvPr/>
        </p:nvPicPr>
        <p:blipFill>
          <a:blip r:embed="rId2"/>
          <a:stretch>
            <a:fillRect/>
          </a:stretch>
        </p:blipFill>
        <p:spPr>
          <a:xfrm>
            <a:off x="2304368" y="704504"/>
            <a:ext cx="7583263"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8" name="ZoneTexte 7">
            <a:extLst>
              <a:ext uri="{FF2B5EF4-FFF2-40B4-BE49-F238E27FC236}">
                <a16:creationId xmlns:a16="http://schemas.microsoft.com/office/drawing/2014/main" id="{3E37F1C0-CB80-AE35-B637-E8EDF3088840}"/>
              </a:ext>
            </a:extLst>
          </p:cNvPr>
          <p:cNvSpPr txBox="1"/>
          <p:nvPr/>
        </p:nvSpPr>
        <p:spPr>
          <a:xfrm>
            <a:off x="4970835" y="3998019"/>
            <a:ext cx="6382966" cy="221651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The left map displays all launch sites in relation to the map of the United States, providing a comprehensive view of their geographical distribution. The right map zooms in on the two launch sites located in Florida, highlighting their proximity to one another. Notably, all launch sites are situated near the ocean, reflecting the strategic preference for coastal locations in launch site selection.</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911D36-E2EC-BF45-EACE-3D95A49932BE}"/>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806B79C-ECFE-5420-71A7-B1863A37E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381B6FE-8569-A92F-A9EC-00CE4CDFFBC8}"/>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Color coded launch markers</a:t>
            </a:r>
          </a:p>
        </p:txBody>
      </p:sp>
      <p:sp>
        <p:nvSpPr>
          <p:cNvPr id="15" name="Arc 14">
            <a:extLst>
              <a:ext uri="{FF2B5EF4-FFF2-40B4-BE49-F238E27FC236}">
                <a16:creationId xmlns:a16="http://schemas.microsoft.com/office/drawing/2014/main" id="{7899A100-1206-D9AE-2E2A-14D72EAE8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Image 5">
            <a:extLst>
              <a:ext uri="{FF2B5EF4-FFF2-40B4-BE49-F238E27FC236}">
                <a16:creationId xmlns:a16="http://schemas.microsoft.com/office/drawing/2014/main" id="{138B84D6-131C-DA6B-D98B-1335E1B8280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42164" y="704504"/>
            <a:ext cx="6307670"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8" name="ZoneTexte 7">
            <a:extLst>
              <a:ext uri="{FF2B5EF4-FFF2-40B4-BE49-F238E27FC236}">
                <a16:creationId xmlns:a16="http://schemas.microsoft.com/office/drawing/2014/main" id="{EDC53899-2632-432C-9B17-A11717ADDD5A}"/>
              </a:ext>
            </a:extLst>
          </p:cNvPr>
          <p:cNvSpPr txBox="1"/>
          <p:nvPr/>
        </p:nvSpPr>
        <p:spPr>
          <a:xfrm>
            <a:off x="4970835" y="3998019"/>
            <a:ext cx="6382966" cy="2216512"/>
          </a:xfrm>
          <a:prstGeom prst="rect">
            <a:avLst/>
          </a:prstGeom>
        </p:spPr>
        <p:txBody>
          <a:bodyPr vert="horz" lIns="91440" tIns="45720" rIns="91440" bIns="45720" rtlCol="0">
            <a:normAutofit/>
          </a:bodyPr>
          <a:lstStyle/>
          <a:p>
            <a:r>
              <a:rPr lang="fr-FR" dirty="0"/>
              <a:t>On the </a:t>
            </a:r>
            <a:r>
              <a:rPr lang="fr-FR" dirty="0" err="1"/>
              <a:t>Folium</a:t>
            </a:r>
            <a:r>
              <a:rPr lang="fr-FR" dirty="0"/>
              <a:t> </a:t>
            </a:r>
            <a:r>
              <a:rPr lang="fr-FR" dirty="0" err="1"/>
              <a:t>map</a:t>
            </a:r>
            <a:r>
              <a:rPr lang="fr-FR" dirty="0"/>
              <a:t>, clusters can </a:t>
            </a:r>
            <a:r>
              <a:rPr lang="fr-FR" dirty="0" err="1"/>
              <a:t>be</a:t>
            </a:r>
            <a:r>
              <a:rPr lang="fr-FR" dirty="0"/>
              <a:t> </a:t>
            </a:r>
            <a:r>
              <a:rPr lang="fr-FR" dirty="0" err="1"/>
              <a:t>interacted</a:t>
            </a:r>
            <a:r>
              <a:rPr lang="fr-FR" dirty="0"/>
              <a:t> </a:t>
            </a:r>
            <a:r>
              <a:rPr lang="fr-FR" dirty="0" err="1"/>
              <a:t>with</a:t>
            </a:r>
            <a:r>
              <a:rPr lang="fr-FR" dirty="0"/>
              <a:t> to </a:t>
            </a:r>
            <a:r>
              <a:rPr lang="fr-FR" dirty="0" err="1"/>
              <a:t>reveal</a:t>
            </a:r>
            <a:r>
              <a:rPr lang="fr-FR" dirty="0"/>
              <a:t> the </a:t>
            </a:r>
            <a:r>
              <a:rPr lang="fr-FR" dirty="0" err="1"/>
              <a:t>details</a:t>
            </a:r>
            <a:r>
              <a:rPr lang="fr-FR" dirty="0"/>
              <a:t> of </a:t>
            </a:r>
            <a:r>
              <a:rPr lang="fr-FR" dirty="0" err="1"/>
              <a:t>each</a:t>
            </a:r>
            <a:r>
              <a:rPr lang="fr-FR" dirty="0"/>
              <a:t> landing </a:t>
            </a:r>
            <a:r>
              <a:rPr lang="fr-FR" dirty="0" err="1"/>
              <a:t>attempt</a:t>
            </a:r>
            <a:r>
              <a:rPr lang="fr-FR" dirty="0"/>
              <a:t>; </a:t>
            </a:r>
            <a:r>
              <a:rPr lang="fr-FR" dirty="0" err="1"/>
              <a:t>successful</a:t>
            </a:r>
            <a:r>
              <a:rPr lang="fr-FR" dirty="0"/>
              <a:t> landings are </a:t>
            </a:r>
            <a:r>
              <a:rPr lang="fr-FR" dirty="0" err="1"/>
              <a:t>indicated</a:t>
            </a:r>
            <a:r>
              <a:rPr lang="fr-FR" dirty="0"/>
              <a:t> by green </a:t>
            </a:r>
            <a:r>
              <a:rPr lang="fr-FR" dirty="0" err="1"/>
              <a:t>icons</a:t>
            </a:r>
            <a:r>
              <a:rPr lang="fr-FR" dirty="0"/>
              <a:t>, </a:t>
            </a:r>
            <a:r>
              <a:rPr lang="fr-FR" dirty="0" err="1"/>
              <a:t>while</a:t>
            </a:r>
            <a:r>
              <a:rPr lang="fr-FR" dirty="0"/>
              <a:t> </a:t>
            </a:r>
            <a:r>
              <a:rPr lang="fr-FR" dirty="0" err="1"/>
              <a:t>failed</a:t>
            </a:r>
            <a:r>
              <a:rPr lang="fr-FR" dirty="0"/>
              <a:t> </a:t>
            </a:r>
            <a:r>
              <a:rPr lang="fr-FR" dirty="0" err="1"/>
              <a:t>ones</a:t>
            </a:r>
            <a:r>
              <a:rPr lang="fr-FR" dirty="0"/>
              <a:t> are </a:t>
            </a:r>
            <a:r>
              <a:rPr lang="fr-FR" dirty="0" err="1"/>
              <a:t>denoted</a:t>
            </a:r>
            <a:r>
              <a:rPr lang="fr-FR" dirty="0"/>
              <a:t> by </a:t>
            </a:r>
            <a:r>
              <a:rPr lang="fr-FR" dirty="0" err="1"/>
              <a:t>red</a:t>
            </a:r>
            <a:r>
              <a:rPr lang="fr-FR" dirty="0"/>
              <a:t> </a:t>
            </a:r>
            <a:r>
              <a:rPr lang="fr-FR" dirty="0" err="1"/>
              <a:t>icons</a:t>
            </a:r>
            <a:r>
              <a:rPr lang="fr-FR" dirty="0"/>
              <a:t>. In the </a:t>
            </a:r>
            <a:r>
              <a:rPr lang="fr-FR" dirty="0" err="1"/>
              <a:t>given</a:t>
            </a:r>
            <a:r>
              <a:rPr lang="fr-FR" dirty="0"/>
              <a:t> </a:t>
            </a:r>
            <a:r>
              <a:rPr lang="fr-FR" dirty="0" err="1"/>
              <a:t>example</a:t>
            </a:r>
            <a:r>
              <a:rPr lang="fr-FR" dirty="0"/>
              <a:t>, the VAFB SLC-4E site </a:t>
            </a:r>
            <a:r>
              <a:rPr lang="fr-FR" dirty="0" err="1"/>
              <a:t>is</a:t>
            </a:r>
            <a:r>
              <a:rPr lang="fr-FR" dirty="0"/>
              <a:t> </a:t>
            </a:r>
            <a:r>
              <a:rPr lang="fr-FR" dirty="0" err="1"/>
              <a:t>illustrated</a:t>
            </a:r>
            <a:r>
              <a:rPr lang="fr-FR" dirty="0"/>
              <a:t> to have </a:t>
            </a:r>
            <a:r>
              <a:rPr lang="fr-FR" dirty="0" err="1"/>
              <a:t>experienced</a:t>
            </a:r>
            <a:r>
              <a:rPr lang="fr-FR" dirty="0"/>
              <a:t> 4 </a:t>
            </a:r>
            <a:r>
              <a:rPr lang="fr-FR" dirty="0" err="1"/>
              <a:t>successful</a:t>
            </a:r>
            <a:r>
              <a:rPr lang="fr-FR" dirty="0"/>
              <a:t> landings and 6 </a:t>
            </a:r>
            <a:r>
              <a:rPr lang="fr-FR" dirty="0" err="1"/>
              <a:t>failed</a:t>
            </a:r>
            <a:r>
              <a:rPr lang="fr-FR" dirty="0"/>
              <a:t> landings.</a:t>
            </a:r>
          </a:p>
        </p:txBody>
      </p:sp>
      <p:sp>
        <p:nvSpPr>
          <p:cNvPr id="3" name="Slide Number Placeholder 2">
            <a:extLst>
              <a:ext uri="{FF2B5EF4-FFF2-40B4-BE49-F238E27FC236}">
                <a16:creationId xmlns:a16="http://schemas.microsoft.com/office/drawing/2014/main" id="{F5E03743-F946-1B3B-3955-1E206F240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84210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sp>
        <p:nvSpPr>
          <p:cNvPr id="2" name="object 3">
            <a:extLst>
              <a:ext uri="{FF2B5EF4-FFF2-40B4-BE49-F238E27FC236}">
                <a16:creationId xmlns:a16="http://schemas.microsoft.com/office/drawing/2014/main" id="{BF72874D-F77B-3B1C-C501-F2C5B0A089A1}"/>
              </a:ext>
            </a:extLst>
          </p:cNvPr>
          <p:cNvSpPr txBox="1"/>
          <p:nvPr/>
        </p:nvSpPr>
        <p:spPr>
          <a:xfrm>
            <a:off x="1129030" y="4549458"/>
            <a:ext cx="9933940" cy="1803827"/>
          </a:xfrm>
          <a:prstGeom prst="rect">
            <a:avLst/>
          </a:prstGeom>
        </p:spPr>
        <p:txBody>
          <a:bodyPr vert="horz" wrap="square" lIns="0" tIns="742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just">
              <a:lnSpc>
                <a:spcPct val="80000"/>
              </a:lnSpc>
              <a:spcBef>
                <a:spcPts val="585"/>
              </a:spcBef>
            </a:pPr>
            <a:r>
              <a:rPr lang="en-US" sz="2000" spc="-5" dirty="0">
                <a:latin typeface="Abadi" panose="020B0604020104020204" pitchFamily="34" charset="0"/>
                <a:cs typeface="Carlito"/>
              </a:rPr>
              <a:t>Taking KSC LC-39A as a case study, it's observed that launch sites are strategically situated near railways to facilitate the transportation of large parts and supplies. Additionally, these sites are positioned close to highways to ensure easy access for human and supply transport. Proximity to the coast is another characteristic feature of launch sites, aimed at directing potential launch failures towards the sea, thereby minimizing the risk of rockets falling over densely populated areas. This careful placement reflects a deliberate balance between operational efficiency and safety considerations.</a:t>
            </a:r>
            <a:endParaRPr sz="2000" dirty="0">
              <a:latin typeface="Abadi" panose="020B0604020104020204" pitchFamily="34" charset="0"/>
              <a:cs typeface="Carlito"/>
            </a:endParaRPr>
          </a:p>
        </p:txBody>
      </p:sp>
      <p:sp>
        <p:nvSpPr>
          <p:cNvPr id="4" name="object 4">
            <a:extLst>
              <a:ext uri="{FF2B5EF4-FFF2-40B4-BE49-F238E27FC236}">
                <a16:creationId xmlns:a16="http://schemas.microsoft.com/office/drawing/2014/main" id="{BDD5AC42-40BC-BD1C-990D-95FCA75DE3B0}"/>
              </a:ext>
            </a:extLst>
          </p:cNvPr>
          <p:cNvSpPr/>
          <p:nvPr/>
        </p:nvSpPr>
        <p:spPr>
          <a:xfrm>
            <a:off x="1142035" y="1246188"/>
            <a:ext cx="8389620" cy="1723643"/>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6" name="object 5">
            <a:extLst>
              <a:ext uri="{FF2B5EF4-FFF2-40B4-BE49-F238E27FC236}">
                <a16:creationId xmlns:a16="http://schemas.microsoft.com/office/drawing/2014/main" id="{E1E26A35-B8F1-2B8F-AD5C-1C6B62AFD550}"/>
              </a:ext>
            </a:extLst>
          </p:cNvPr>
          <p:cNvGrpSpPr/>
          <p:nvPr/>
        </p:nvGrpSpPr>
        <p:grpSpPr>
          <a:xfrm>
            <a:off x="2847390" y="2960688"/>
            <a:ext cx="7505700" cy="1562099"/>
            <a:chOff x="2802635" y="3552444"/>
            <a:chExt cx="7505700" cy="1562099"/>
          </a:xfrm>
        </p:grpSpPr>
        <p:sp>
          <p:nvSpPr>
            <p:cNvPr id="7" name="object 6">
              <a:extLst>
                <a:ext uri="{FF2B5EF4-FFF2-40B4-BE49-F238E27FC236}">
                  <a16:creationId xmlns:a16="http://schemas.microsoft.com/office/drawing/2014/main" id="{148F454C-1FEE-C969-5826-C3D9E90A9391}"/>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7">
              <a:extLst>
                <a:ext uri="{FF2B5EF4-FFF2-40B4-BE49-F238E27FC236}">
                  <a16:creationId xmlns:a16="http://schemas.microsoft.com/office/drawing/2014/main" id="{7C05D4A7-D467-B1AF-EC3E-ED76D2ADFBEE}"/>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2307709"/>
            <a:ext cx="10761420" cy="28842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u="sng" dirty="0">
                <a:solidFill>
                  <a:schemeClr val="accent3">
                    <a:lumMod val="25000"/>
                  </a:schemeClr>
                </a:solidFill>
                <a:latin typeface="Abadi" panose="020B0604020104020204" pitchFamily="34" charset="0"/>
              </a:rPr>
              <a:t>Project background and context : </a:t>
            </a:r>
          </a:p>
          <a:p>
            <a:pPr marL="0" indent="0">
              <a:spcBef>
                <a:spcPts val="1400"/>
              </a:spcBef>
              <a:buNone/>
            </a:pPr>
            <a:r>
              <a:rPr lang="en-US" sz="1200" dirty="0">
                <a:solidFill>
                  <a:schemeClr val="accent3">
                    <a:lumMod val="25000"/>
                  </a:schemeClr>
                </a:solidFill>
                <a:latin typeface="Abadi" panose="020B0604020104020204" pitchFamily="34" charset="0"/>
              </a:rPr>
              <a:t>The advent of the Commercial Space Age has arrived, with Space X leading the charge by offering competitive pricing at $62 million, in contrast to the $165 million USD market average. This price advantage is attributed largely to their innovative capability to recover the first stage of their rockets. In response to this, Space Y is aiming to become a contender in this new space race.</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Problems you want to find answers : </a:t>
            </a:r>
          </a:p>
          <a:p>
            <a:pPr marL="0" indent="0">
              <a:spcBef>
                <a:spcPts val="1400"/>
              </a:spcBef>
              <a:buNone/>
            </a:pPr>
            <a:r>
              <a:rPr lang="en-US" sz="1200" dirty="0">
                <a:solidFill>
                  <a:schemeClr val="accent3">
                    <a:lumMod val="25000"/>
                  </a:schemeClr>
                </a:solidFill>
                <a:latin typeface="Abadi" panose="020B0604020104020204" pitchFamily="34" charset="0"/>
              </a:rPr>
              <a:t>Space Y has assigned us the objective to develop and train a machine learning model that can accurately predict the likelihood of a successful recovery of the first stage of their rockets. This predictive model is crucial for Space Y to optimize their recovery processes and effectively compete with Space X.</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a:t>
            </a:r>
          </a:p>
        </p:txBody>
      </p:sp>
      <p:sp>
        <p:nvSpPr>
          <p:cNvPr id="2" name="object 4">
            <a:extLst>
              <a:ext uri="{FF2B5EF4-FFF2-40B4-BE49-F238E27FC236}">
                <a16:creationId xmlns:a16="http://schemas.microsoft.com/office/drawing/2014/main" id="{9C75A4D5-5770-707C-273D-6849E2D35210}"/>
              </a:ext>
            </a:extLst>
          </p:cNvPr>
          <p:cNvSpPr/>
          <p:nvPr/>
        </p:nvSpPr>
        <p:spPr>
          <a:xfrm>
            <a:off x="4504449" y="1500219"/>
            <a:ext cx="2570988" cy="258165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5">
            <a:extLst>
              <a:ext uri="{FF2B5EF4-FFF2-40B4-BE49-F238E27FC236}">
                <a16:creationId xmlns:a16="http://schemas.microsoft.com/office/drawing/2014/main" id="{3CF151F4-E726-A59A-DD3E-586E962F2AA8}"/>
              </a:ext>
            </a:extLst>
          </p:cNvPr>
          <p:cNvSpPr/>
          <p:nvPr/>
        </p:nvSpPr>
        <p:spPr>
          <a:xfrm>
            <a:off x="8119377" y="1766919"/>
            <a:ext cx="1085087" cy="665988"/>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ZoneTexte 6">
            <a:extLst>
              <a:ext uri="{FF2B5EF4-FFF2-40B4-BE49-F238E27FC236}">
                <a16:creationId xmlns:a16="http://schemas.microsoft.com/office/drawing/2014/main" id="{AEE274A1-B6AC-171F-DD34-BD4AC9DA5F10}"/>
              </a:ext>
            </a:extLst>
          </p:cNvPr>
          <p:cNvSpPr txBox="1"/>
          <p:nvPr/>
        </p:nvSpPr>
        <p:spPr>
          <a:xfrm>
            <a:off x="1562604" y="4494395"/>
            <a:ext cx="9852837" cy="954107"/>
          </a:xfrm>
          <a:prstGeom prst="rect">
            <a:avLst/>
          </a:prstGeom>
          <a:noFill/>
        </p:spPr>
        <p:txBody>
          <a:bodyPr wrap="square">
            <a:spAutoFit/>
          </a:bodyPr>
          <a:lstStyle/>
          <a:p>
            <a:r>
              <a:rPr lang="fr-FR" sz="1400" dirty="0"/>
              <a:t>The distribution of </a:t>
            </a:r>
            <a:r>
              <a:rPr lang="fr-FR" sz="1400" dirty="0" err="1"/>
              <a:t>successful</a:t>
            </a:r>
            <a:r>
              <a:rPr lang="fr-FR" sz="1400" dirty="0"/>
              <a:t> landings </a:t>
            </a:r>
            <a:r>
              <a:rPr lang="fr-FR" sz="1400" dirty="0" err="1"/>
              <a:t>across</a:t>
            </a:r>
            <a:r>
              <a:rPr lang="fr-FR" sz="1400" dirty="0"/>
              <a:t> all launch sites </a:t>
            </a:r>
            <a:r>
              <a:rPr lang="fr-FR" sz="1400" dirty="0" err="1"/>
              <a:t>reveals</a:t>
            </a:r>
            <a:r>
              <a:rPr lang="fr-FR" sz="1400" dirty="0"/>
              <a:t> </a:t>
            </a:r>
            <a:r>
              <a:rPr lang="fr-FR" sz="1400" dirty="0" err="1"/>
              <a:t>that</a:t>
            </a:r>
            <a:r>
              <a:rPr lang="fr-FR" sz="1400" dirty="0"/>
              <a:t> CCAFS LC-40, </a:t>
            </a:r>
            <a:r>
              <a:rPr lang="fr-FR" sz="1400" dirty="0" err="1"/>
              <a:t>now</a:t>
            </a:r>
            <a:r>
              <a:rPr lang="fr-FR" sz="1400" dirty="0"/>
              <a:t> </a:t>
            </a:r>
            <a:r>
              <a:rPr lang="fr-FR" sz="1400" dirty="0" err="1"/>
              <a:t>known</a:t>
            </a:r>
            <a:r>
              <a:rPr lang="fr-FR" sz="1400" dirty="0"/>
              <a:t> as CCAFS SLC-40, and KSC have an </a:t>
            </a:r>
            <a:r>
              <a:rPr lang="fr-FR" sz="1400" dirty="0" err="1"/>
              <a:t>equal</a:t>
            </a:r>
            <a:r>
              <a:rPr lang="fr-FR" sz="1400" dirty="0"/>
              <a:t> </a:t>
            </a:r>
            <a:r>
              <a:rPr lang="fr-FR" sz="1400" dirty="0" err="1"/>
              <a:t>number</a:t>
            </a:r>
            <a:r>
              <a:rPr lang="fr-FR" sz="1400" dirty="0"/>
              <a:t> of </a:t>
            </a:r>
            <a:r>
              <a:rPr lang="fr-FR" sz="1400" dirty="0" err="1"/>
              <a:t>successful</a:t>
            </a:r>
            <a:r>
              <a:rPr lang="fr-FR" sz="1400" dirty="0"/>
              <a:t> landings. </a:t>
            </a:r>
            <a:r>
              <a:rPr lang="fr-FR" sz="1400" dirty="0" err="1"/>
              <a:t>However</a:t>
            </a:r>
            <a:r>
              <a:rPr lang="fr-FR" sz="1400" dirty="0"/>
              <a:t>, </a:t>
            </a:r>
            <a:r>
              <a:rPr lang="fr-FR" sz="1400" dirty="0" err="1"/>
              <a:t>it's</a:t>
            </a:r>
            <a:r>
              <a:rPr lang="fr-FR" sz="1400" dirty="0"/>
              <a:t> </a:t>
            </a:r>
            <a:r>
              <a:rPr lang="fr-FR" sz="1400" dirty="0" err="1"/>
              <a:t>noteworthy</a:t>
            </a:r>
            <a:r>
              <a:rPr lang="fr-FR" sz="1400" dirty="0"/>
              <a:t> </a:t>
            </a:r>
            <a:r>
              <a:rPr lang="fr-FR" sz="1400" dirty="0" err="1"/>
              <a:t>that</a:t>
            </a:r>
            <a:r>
              <a:rPr lang="fr-FR" sz="1400" dirty="0"/>
              <a:t> a </a:t>
            </a:r>
            <a:r>
              <a:rPr lang="fr-FR" sz="1400" dirty="0" err="1"/>
              <a:t>significant</a:t>
            </a:r>
            <a:r>
              <a:rPr lang="fr-FR" sz="1400" dirty="0"/>
              <a:t> portion of </a:t>
            </a:r>
            <a:r>
              <a:rPr lang="fr-FR" sz="1400" dirty="0" err="1"/>
              <a:t>these</a:t>
            </a:r>
            <a:r>
              <a:rPr lang="fr-FR" sz="1400" dirty="0"/>
              <a:t> </a:t>
            </a:r>
            <a:r>
              <a:rPr lang="fr-FR" sz="1400" dirty="0" err="1"/>
              <a:t>successful</a:t>
            </a:r>
            <a:r>
              <a:rPr lang="fr-FR" sz="1400" dirty="0"/>
              <a:t> landings </a:t>
            </a:r>
            <a:r>
              <a:rPr lang="fr-FR" sz="1400" dirty="0" err="1"/>
              <a:t>occurred</a:t>
            </a:r>
            <a:r>
              <a:rPr lang="fr-FR" sz="1400" dirty="0"/>
              <a:t> </a:t>
            </a:r>
            <a:r>
              <a:rPr lang="fr-FR" sz="1400" dirty="0" err="1"/>
              <a:t>before</a:t>
            </a:r>
            <a:r>
              <a:rPr lang="fr-FR" sz="1400" dirty="0"/>
              <a:t> the </a:t>
            </a:r>
            <a:r>
              <a:rPr lang="fr-FR" sz="1400" dirty="0" err="1"/>
              <a:t>site's</a:t>
            </a:r>
            <a:r>
              <a:rPr lang="fr-FR" sz="1400" dirty="0"/>
              <a:t> name change. VAFB </a:t>
            </a:r>
            <a:r>
              <a:rPr lang="fr-FR" sz="1400" dirty="0" err="1"/>
              <a:t>accounts</a:t>
            </a:r>
            <a:r>
              <a:rPr lang="fr-FR" sz="1400" dirty="0"/>
              <a:t> for the </a:t>
            </a:r>
            <a:r>
              <a:rPr lang="fr-FR" sz="1400" dirty="0" err="1"/>
              <a:t>smallest</a:t>
            </a:r>
            <a:r>
              <a:rPr lang="fr-FR" sz="1400" dirty="0"/>
              <a:t> proportion of </a:t>
            </a:r>
            <a:r>
              <a:rPr lang="fr-FR" sz="1400" dirty="0" err="1"/>
              <a:t>successful</a:t>
            </a:r>
            <a:r>
              <a:rPr lang="fr-FR" sz="1400" dirty="0"/>
              <a:t> landings, </a:t>
            </a:r>
            <a:r>
              <a:rPr lang="fr-FR" sz="1400" dirty="0" err="1"/>
              <a:t>which</a:t>
            </a:r>
            <a:r>
              <a:rPr lang="fr-FR" sz="1400" dirty="0"/>
              <a:t> </a:t>
            </a:r>
            <a:r>
              <a:rPr lang="fr-FR" sz="1400" dirty="0" err="1"/>
              <a:t>could</a:t>
            </a:r>
            <a:r>
              <a:rPr lang="fr-FR" sz="1400" dirty="0"/>
              <a:t> </a:t>
            </a:r>
            <a:r>
              <a:rPr lang="fr-FR" sz="1400" dirty="0" err="1"/>
              <a:t>be</a:t>
            </a:r>
            <a:r>
              <a:rPr lang="fr-FR" sz="1400" dirty="0"/>
              <a:t> </a:t>
            </a:r>
            <a:r>
              <a:rPr lang="fr-FR" sz="1400" dirty="0" err="1"/>
              <a:t>attributed</a:t>
            </a:r>
            <a:r>
              <a:rPr lang="fr-FR" sz="1400" dirty="0"/>
              <a:t> to a </a:t>
            </a:r>
            <a:r>
              <a:rPr lang="fr-FR" sz="1400" dirty="0" err="1"/>
              <a:t>smaller</a:t>
            </a:r>
            <a:r>
              <a:rPr lang="fr-FR" sz="1400" dirty="0"/>
              <a:t> </a:t>
            </a:r>
            <a:r>
              <a:rPr lang="fr-FR" sz="1400" dirty="0" err="1"/>
              <a:t>number</a:t>
            </a:r>
            <a:r>
              <a:rPr lang="fr-FR" sz="1400" dirty="0"/>
              <a:t> of </a:t>
            </a:r>
            <a:r>
              <a:rPr lang="fr-FR" sz="1400" dirty="0" err="1"/>
              <a:t>launches</a:t>
            </a:r>
            <a:r>
              <a:rPr lang="fr-FR" sz="1400" dirty="0"/>
              <a:t> </a:t>
            </a:r>
            <a:r>
              <a:rPr lang="fr-FR" sz="1400" dirty="0" err="1"/>
              <a:t>from</a:t>
            </a:r>
            <a:r>
              <a:rPr lang="fr-FR" sz="1400" dirty="0"/>
              <a:t> </a:t>
            </a:r>
            <a:r>
              <a:rPr lang="fr-FR" sz="1400" dirty="0" err="1"/>
              <a:t>this</a:t>
            </a:r>
            <a:r>
              <a:rPr lang="fr-FR" sz="1400" dirty="0"/>
              <a:t> site and </a:t>
            </a:r>
            <a:r>
              <a:rPr lang="fr-FR" sz="1400" dirty="0" err="1"/>
              <a:t>potentially</a:t>
            </a:r>
            <a:r>
              <a:rPr lang="fr-FR" sz="1400" dirty="0"/>
              <a:t> </a:t>
            </a:r>
            <a:r>
              <a:rPr lang="fr-FR" sz="1400" dirty="0" err="1"/>
              <a:t>higher</a:t>
            </a:r>
            <a:r>
              <a:rPr lang="fr-FR" sz="1400" dirty="0"/>
              <a:t> challenges </a:t>
            </a:r>
            <a:r>
              <a:rPr lang="fr-FR" sz="1400" dirty="0" err="1"/>
              <a:t>associated</a:t>
            </a:r>
            <a:r>
              <a:rPr lang="fr-FR" sz="1400" dirty="0"/>
              <a:t> </a:t>
            </a:r>
            <a:r>
              <a:rPr lang="fr-FR" sz="1400" dirty="0" err="1"/>
              <a:t>with</a:t>
            </a:r>
            <a:r>
              <a:rPr lang="fr-FR" sz="1400" dirty="0"/>
              <a:t> </a:t>
            </a:r>
            <a:r>
              <a:rPr lang="fr-FR" sz="1400" dirty="0" err="1"/>
              <a:t>launches</a:t>
            </a:r>
            <a:r>
              <a:rPr lang="fr-FR" sz="1400" dirty="0"/>
              <a:t> </a:t>
            </a:r>
            <a:r>
              <a:rPr lang="fr-FR" sz="1400" dirty="0" err="1"/>
              <a:t>from</a:t>
            </a:r>
            <a:r>
              <a:rPr lang="fr-FR" sz="1400" dirty="0"/>
              <a:t> the West </a:t>
            </a:r>
            <a:r>
              <a:rPr lang="fr-FR" sz="1400" dirty="0" err="1"/>
              <a:t>Coast</a:t>
            </a:r>
            <a:r>
              <a:rPr lang="fr-FR" sz="1400" dirty="0"/>
              <a: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a:t>
            </a:r>
          </a:p>
        </p:txBody>
      </p:sp>
      <p:sp>
        <p:nvSpPr>
          <p:cNvPr id="2" name="object 3">
            <a:extLst>
              <a:ext uri="{FF2B5EF4-FFF2-40B4-BE49-F238E27FC236}">
                <a16:creationId xmlns:a16="http://schemas.microsoft.com/office/drawing/2014/main" id="{E77C1D10-B08F-E7BD-407A-041B661B08EE}"/>
              </a:ext>
            </a:extLst>
          </p:cNvPr>
          <p:cNvSpPr txBox="1"/>
          <p:nvPr/>
        </p:nvSpPr>
        <p:spPr>
          <a:xfrm>
            <a:off x="1512252" y="4675950"/>
            <a:ext cx="9167495" cy="936154"/>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n-US" sz="2000" spc="-5" dirty="0">
                <a:solidFill>
                  <a:srgbClr val="404040"/>
                </a:solidFill>
                <a:latin typeface="Carlito"/>
                <a:cs typeface="Carlito"/>
              </a:rPr>
              <a:t>KSC LC-39A boasts the highest success rate, achieving 10 successful landings compared to 3 failed landings. This record underscores the efficiency and reliability of operations at this particular launch site.</a:t>
            </a:r>
            <a:endParaRPr sz="2000" dirty="0">
              <a:latin typeface="Carlito"/>
              <a:cs typeface="Carlito"/>
            </a:endParaRPr>
          </a:p>
        </p:txBody>
      </p:sp>
      <p:sp>
        <p:nvSpPr>
          <p:cNvPr id="4" name="object 4">
            <a:extLst>
              <a:ext uri="{FF2B5EF4-FFF2-40B4-BE49-F238E27FC236}">
                <a16:creationId xmlns:a16="http://schemas.microsoft.com/office/drawing/2014/main" id="{904A4FCE-D7A1-3A46-A6CA-F328C23A251E}"/>
              </a:ext>
            </a:extLst>
          </p:cNvPr>
          <p:cNvSpPr/>
          <p:nvPr/>
        </p:nvSpPr>
        <p:spPr>
          <a:xfrm>
            <a:off x="5147500" y="1851216"/>
            <a:ext cx="2570988" cy="257098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5">
            <a:extLst>
              <a:ext uri="{FF2B5EF4-FFF2-40B4-BE49-F238E27FC236}">
                <a16:creationId xmlns:a16="http://schemas.microsoft.com/office/drawing/2014/main" id="{C2E84300-A48F-74E9-21D6-332B0E0AC9A6}"/>
              </a:ext>
            </a:extLst>
          </p:cNvPr>
          <p:cNvSpPr/>
          <p:nvPr/>
        </p:nvSpPr>
        <p:spPr>
          <a:xfrm>
            <a:off x="1584388" y="1916749"/>
            <a:ext cx="3401568" cy="152400"/>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6">
            <a:extLst>
              <a:ext uri="{FF2B5EF4-FFF2-40B4-BE49-F238E27FC236}">
                <a16:creationId xmlns:a16="http://schemas.microsoft.com/office/drawing/2014/main" id="{F559C8A2-EB9F-562A-AF10-2EC929620E28}"/>
              </a:ext>
            </a:extLst>
          </p:cNvPr>
          <p:cNvSpPr/>
          <p:nvPr/>
        </p:nvSpPr>
        <p:spPr>
          <a:xfrm>
            <a:off x="8367713" y="2037144"/>
            <a:ext cx="324611" cy="3048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Booster version category</a:t>
            </a:r>
          </a:p>
        </p:txBody>
      </p:sp>
      <p:sp>
        <p:nvSpPr>
          <p:cNvPr id="2" name="object 3">
            <a:extLst>
              <a:ext uri="{FF2B5EF4-FFF2-40B4-BE49-F238E27FC236}">
                <a16:creationId xmlns:a16="http://schemas.microsoft.com/office/drawing/2014/main" id="{BBCE0D7C-68AA-5AF1-DBB7-F57A3AFF67AB}"/>
              </a:ext>
            </a:extLst>
          </p:cNvPr>
          <p:cNvSpPr txBox="1"/>
          <p:nvPr/>
        </p:nvSpPr>
        <p:spPr>
          <a:xfrm>
            <a:off x="127591" y="4696268"/>
            <a:ext cx="10994065" cy="2020553"/>
          </a:xfrm>
          <a:prstGeom prst="rect">
            <a:avLst/>
          </a:prstGeom>
        </p:spPr>
        <p:txBody>
          <a:bodyPr vert="horz" wrap="square" lIns="0" tIns="381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91700"/>
              </a:lnSpc>
              <a:spcBef>
                <a:spcPts val="300"/>
              </a:spcBef>
            </a:pPr>
            <a:r>
              <a:rPr lang="en-US" sz="2000" spc="-5" dirty="0">
                <a:solidFill>
                  <a:srgbClr val="404040"/>
                </a:solidFill>
                <a:latin typeface="Carlito"/>
                <a:cs typeface="Carlito"/>
              </a:rPr>
              <a:t>The </a:t>
            </a:r>
            <a:r>
              <a:rPr lang="en-US" sz="2000" spc="-5" dirty="0" err="1">
                <a:solidFill>
                  <a:srgbClr val="404040"/>
                </a:solidFill>
                <a:latin typeface="Carlito"/>
                <a:cs typeface="Carlito"/>
              </a:rPr>
              <a:t>Plotly</a:t>
            </a:r>
            <a:r>
              <a:rPr lang="en-US" sz="2000" spc="-5" dirty="0">
                <a:solidFill>
                  <a:srgbClr val="404040"/>
                </a:solidFill>
                <a:latin typeface="Carlito"/>
                <a:cs typeface="Carlito"/>
              </a:rPr>
              <a:t> dashboard features a Payload range selector, initially configured to span from 0 to 10,000 kg, rather than extending up to the maximum Payload of 15,600 kg. This setup categorizes landing outcomes with '1' signifying a successful landing and '0' indicating a failure. Additionally, the scatter plot enriches its analysis by differentiating booster version categories through color variation and representing the frequency of launches by the size of the plot points. Notably, within the specific payload range of 0 to 6,000 kg, there are two instances of failed landings associated with payloads of zero kg, highlighting an intriguing aspect of the dataset that warrants further investigation.</a:t>
            </a:r>
            <a:endParaRPr sz="2000" dirty="0">
              <a:latin typeface="Carlito"/>
              <a:cs typeface="Carlito"/>
            </a:endParaRPr>
          </a:p>
        </p:txBody>
      </p:sp>
      <p:sp>
        <p:nvSpPr>
          <p:cNvPr id="4" name="object 4">
            <a:extLst>
              <a:ext uri="{FF2B5EF4-FFF2-40B4-BE49-F238E27FC236}">
                <a16:creationId xmlns:a16="http://schemas.microsoft.com/office/drawing/2014/main" id="{4CDC8E4E-924D-EF70-BAC5-90B2270C265C}"/>
              </a:ext>
            </a:extLst>
          </p:cNvPr>
          <p:cNvSpPr/>
          <p:nvPr/>
        </p:nvSpPr>
        <p:spPr>
          <a:xfrm>
            <a:off x="311977" y="1601663"/>
            <a:ext cx="11568046" cy="298156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474011-A49D-4C7A-BF41-0ACD0A26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51560" y="4444332"/>
            <a:ext cx="3558466"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Classification Accuracy</a:t>
            </a:r>
          </a:p>
        </p:txBody>
      </p:sp>
      <p:pic>
        <p:nvPicPr>
          <p:cNvPr id="3" name="Image 2">
            <a:extLst>
              <a:ext uri="{FF2B5EF4-FFF2-40B4-BE49-F238E27FC236}">
                <a16:creationId xmlns:a16="http://schemas.microsoft.com/office/drawing/2014/main" id="{DD74CC18-716A-038B-E086-6D7D081D4D6B}"/>
              </a:ext>
            </a:extLst>
          </p:cNvPr>
          <p:cNvPicPr>
            <a:picLocks noChangeAspect="1"/>
          </p:cNvPicPr>
          <p:nvPr/>
        </p:nvPicPr>
        <p:blipFill>
          <a:blip r:embed="rId2"/>
          <a:stretch>
            <a:fillRect/>
          </a:stretch>
        </p:blipFill>
        <p:spPr>
          <a:xfrm>
            <a:off x="2888246" y="374904"/>
            <a:ext cx="6503899" cy="3609664"/>
          </a:xfrm>
          <a:prstGeom prst="rect">
            <a:avLst/>
          </a:prstGeom>
        </p:spPr>
      </p:pic>
      <p:sp>
        <p:nvSpPr>
          <p:cNvPr id="18" name="Rectangle 17">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ZoneTexte 6">
            <a:extLst>
              <a:ext uri="{FF2B5EF4-FFF2-40B4-BE49-F238E27FC236}">
                <a16:creationId xmlns:a16="http://schemas.microsoft.com/office/drawing/2014/main" id="{090E613D-1BED-4668-B78D-9CE7E3C223D5}"/>
              </a:ext>
            </a:extLst>
          </p:cNvPr>
          <p:cNvSpPr txBox="1"/>
          <p:nvPr/>
        </p:nvSpPr>
        <p:spPr>
          <a:xfrm>
            <a:off x="5349240" y="4440602"/>
            <a:ext cx="6007608"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100" dirty="0"/>
              <a:t>The performance evaluation of all models on the test set revealed a uniform accuracy rate of 83.33%. However, it's important to note that the test size was relatively small, with only 18 samples. This limited sample size can lead to significant fluctuations in accuracy results across different iterations, particularly observed in the case of the Decision Tree Classifier model. The consistency in model performance under these conditions suggests that a larger dataset might be necessary to accurately distinguish the most effective model. Expanding the dataset could help in reducing the variance in accuracy results and provide a more reliable basis for model comparison and selection.</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474011-A49D-4C7A-BF41-0ACD0A26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051560" y="4444332"/>
            <a:ext cx="3558466"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Confusion Matrix</a:t>
            </a:r>
          </a:p>
        </p:txBody>
      </p:sp>
      <p:pic>
        <p:nvPicPr>
          <p:cNvPr id="3" name="Image 2">
            <a:extLst>
              <a:ext uri="{FF2B5EF4-FFF2-40B4-BE49-F238E27FC236}">
                <a16:creationId xmlns:a16="http://schemas.microsoft.com/office/drawing/2014/main" id="{F1735851-BA97-C7BF-B862-DA7B2C375290}"/>
              </a:ext>
            </a:extLst>
          </p:cNvPr>
          <p:cNvPicPr>
            <a:picLocks noChangeAspect="1"/>
          </p:cNvPicPr>
          <p:nvPr/>
        </p:nvPicPr>
        <p:blipFill>
          <a:blip r:embed="rId2"/>
          <a:stretch>
            <a:fillRect/>
          </a:stretch>
        </p:blipFill>
        <p:spPr>
          <a:xfrm>
            <a:off x="4035436" y="374904"/>
            <a:ext cx="4209520" cy="3609664"/>
          </a:xfrm>
          <a:prstGeom prst="rect">
            <a:avLst/>
          </a:prstGeom>
        </p:spPr>
      </p:pic>
      <p:sp>
        <p:nvSpPr>
          <p:cNvPr id="18" name="Rectangle 17">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ZoneTexte 6">
            <a:extLst>
              <a:ext uri="{FF2B5EF4-FFF2-40B4-BE49-F238E27FC236}">
                <a16:creationId xmlns:a16="http://schemas.microsoft.com/office/drawing/2014/main" id="{45C56801-8E84-A7F8-C58D-FAFDA9E5013E}"/>
              </a:ext>
            </a:extLst>
          </p:cNvPr>
          <p:cNvSpPr txBox="1"/>
          <p:nvPr/>
        </p:nvSpPr>
        <p:spPr>
          <a:xfrm>
            <a:off x="5349240" y="4440602"/>
            <a:ext cx="6007608"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300" dirty="0"/>
              <a:t>Given the uniform performance of all models on the test set, the confusion matrix is identical for each model. Specifically, the models accurately predicted 12 instances of successful landings when the actual outcome was indeed successful. Similarly, they correctly identified 3 instances of unsuccessful landings when the true label matched this outcome. However, there were 3 instances where the models incorrectly predicted successful landings despite the true label indicating unsuccessful outcomes, categorizing these as false positives. This pattern suggests that the models have a tendency to overestimate the likelihood of successful landings.</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41900"/>
            <a:ext cx="9883812" cy="435133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project involved developing a machine learning model for Space Y, aiming to compete with SpaceX by predicting the success of Stage 1 landings, potentially saving approximately $100 million USD per launch. We sourced data from a public SpaceX API and extracted additional information through web scraping the SpaceX Wikipedia page. After refining the data and creating appropriate labels, we stored it in a DB2 SQL database for structured access and analysis.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facilitate interpretation and analysis of the data, we designed a dashboard that visually represents the insights derived from our dataset. The culmination of our efforts was the creation of a machine learning model that achieved an accuracy of 83%. This model enables </a:t>
            </a: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Mask of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to forecast with a relatively high degree of certainty whether a launch will result in a successful Stage 1 landing. Such predictions are crucial for making informed decisions on whether to proceed with a launch.</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Despite the model's promising accuracy, we acknowledge the limitation posed by the available dataset's size and diversity. For enhanced model performance and to ensure a more robust prediction capability, we recommend the acquisition of additional data. Expanding the dataset would allow for a more comprehensive evaluation of potential machine learning models and could lead to improvements in predictive accuracy, thereby better serving Space Y's strategic objectives.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000" b="1" u="sng" spc="-5" dirty="0">
                <a:solidFill>
                  <a:schemeClr val="tx1"/>
                </a:solidFill>
                <a:latin typeface="Carlito"/>
                <a:cs typeface="Carlito"/>
              </a:rPr>
              <a:t>Combined </a:t>
            </a:r>
            <a:r>
              <a:rPr lang="en-US" sz="8000" b="1" u="sng" spc="-20" dirty="0">
                <a:solidFill>
                  <a:schemeClr val="tx1"/>
                </a:solidFill>
                <a:latin typeface="Carlito"/>
                <a:cs typeface="Carlito"/>
              </a:rPr>
              <a:t>data from </a:t>
            </a:r>
            <a:r>
              <a:rPr lang="en-US" sz="8000" b="1" u="sng" spc="-5" dirty="0">
                <a:solidFill>
                  <a:schemeClr val="tx1"/>
                </a:solidFill>
                <a:latin typeface="Carlito"/>
                <a:cs typeface="Carlito"/>
              </a:rPr>
              <a:t>SpaceX public </a:t>
            </a:r>
            <a:r>
              <a:rPr lang="en-US" sz="8000" b="1" u="sng" dirty="0">
                <a:solidFill>
                  <a:schemeClr val="tx1"/>
                </a:solidFill>
                <a:latin typeface="Carlito"/>
                <a:cs typeface="Carlito"/>
              </a:rPr>
              <a:t>API and </a:t>
            </a:r>
            <a:r>
              <a:rPr lang="en-US" sz="8000" b="1" u="sng" spc="-5" dirty="0">
                <a:solidFill>
                  <a:schemeClr val="tx1"/>
                </a:solidFill>
                <a:latin typeface="Carlito"/>
                <a:cs typeface="Carlito"/>
              </a:rPr>
              <a:t>SpaceX Wikipedia</a:t>
            </a:r>
            <a:r>
              <a:rPr lang="en-US" sz="8000" b="1" u="sng" spc="15" dirty="0">
                <a:solidFill>
                  <a:schemeClr val="tx1"/>
                </a:solidFill>
                <a:latin typeface="Carlito"/>
                <a:cs typeface="Carlito"/>
              </a:rPr>
              <a:t> </a:t>
            </a:r>
            <a:r>
              <a:rPr lang="en-US" sz="8000" b="1" u="sng" spc="-5" dirty="0">
                <a:solidFill>
                  <a:schemeClr val="tx1"/>
                </a:solidFill>
                <a:latin typeface="Carlito"/>
                <a:cs typeface="Carlito"/>
              </a:rPr>
              <a:t>page</a:t>
            </a:r>
            <a:endParaRPr lang="en-US" sz="7600" b="1" u="sng" dirty="0">
              <a:solidFill>
                <a:schemeClr val="tx1"/>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b="1" u="sng" dirty="0">
                <a:solidFill>
                  <a:schemeClr val="tx1"/>
                </a:solidFill>
                <a:latin typeface="Abadi"/>
              </a:rPr>
              <a:t>Classifying true ladings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b="1" u="sng" dirty="0">
                <a:solidFill>
                  <a:schemeClr val="tx1"/>
                </a:solidFill>
                <a:latin typeface="Abadi"/>
              </a:rPr>
              <a:t>Tuned models using </a:t>
            </a:r>
            <a:r>
              <a:rPr lang="en-US" sz="7600" b="1" u="sng" dirty="0" err="1">
                <a:solidFill>
                  <a:schemeClr val="tx1"/>
                </a:solidFill>
                <a:latin typeface="Abadi"/>
              </a:rPr>
              <a:t>GridSearchCV</a:t>
            </a:r>
            <a:endParaRPr lang="en-US" sz="7600" b="1" u="sng" dirty="0">
              <a:solidFill>
                <a:schemeClr val="tx1"/>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194760"/>
            <a:ext cx="10515600" cy="4351338"/>
          </a:xfrm>
          <a:prstGeom prst="rect">
            <a:avLst/>
          </a:prstGeom>
        </p:spPr>
        <p:txBody>
          <a:bodyPr/>
          <a:lstStyle/>
          <a:p>
            <a:pPr marL="0" indent="0">
              <a:buNone/>
            </a:pPr>
            <a:br>
              <a:rPr lang="en-US" dirty="0"/>
            </a:br>
            <a:r>
              <a:rPr lang="en-US" sz="1800" i="0" dirty="0">
                <a:effectLst/>
                <a:latin typeface="Abadi" panose="020B0604020104020204" pitchFamily="34" charset="0"/>
              </a:rPr>
              <a:t>The process of acquiring data was a multi-faceted approach that utilized both direct API requests from the publicly available Space X API and the extraction of information through web scraping techniques applied to Space X's Wikipedia page. The subsequent slide is designed to illustrate the methodology of data procurement via the API, while the slide following that will detail the process of data extraction through web scraping.</a:t>
            </a:r>
            <a:endParaRPr lang="en-US" dirty="0">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ZoneTexte 1">
            <a:extLst>
              <a:ext uri="{FF2B5EF4-FFF2-40B4-BE49-F238E27FC236}">
                <a16:creationId xmlns:a16="http://schemas.microsoft.com/office/drawing/2014/main" id="{F9B34AA3-BFF2-A272-1C64-0DAA3AEC73B2}"/>
              </a:ext>
            </a:extLst>
          </p:cNvPr>
          <p:cNvSpPr txBox="1"/>
          <p:nvPr/>
        </p:nvSpPr>
        <p:spPr>
          <a:xfrm>
            <a:off x="770011" y="2995253"/>
            <a:ext cx="5722938" cy="3323987"/>
          </a:xfrm>
          <a:prstGeom prst="rect">
            <a:avLst/>
          </a:prstGeom>
          <a:noFill/>
        </p:spPr>
        <p:txBody>
          <a:bodyPr wrap="square" rtlCol="0">
            <a:spAutoFit/>
          </a:bodyPr>
          <a:lstStyle/>
          <a:p>
            <a:pPr algn="l"/>
            <a:r>
              <a:rPr lang="en-US" sz="1100" dirty="0">
                <a:latin typeface="Abadi" panose="020B0604020104020204" pitchFamily="34" charset="0"/>
              </a:rPr>
              <a:t>The data attributes retrieved from the Space X API encompass a range of columns including:</a:t>
            </a:r>
          </a:p>
          <a:p>
            <a:pPr algn="l">
              <a:buFont typeface="Arial" panose="020B0604020202020204" pitchFamily="34" charset="0"/>
              <a:buChar char="•"/>
            </a:pPr>
            <a:r>
              <a:rPr lang="en-US" sz="1100" dirty="0" err="1">
                <a:latin typeface="Abadi" panose="020B0604020104020204" pitchFamily="34" charset="0"/>
              </a:rPr>
              <a:t>FlightNumber</a:t>
            </a:r>
            <a:r>
              <a:rPr lang="en-US" sz="1100" dirty="0">
                <a:latin typeface="Abadi" panose="020B0604020104020204" pitchFamily="34" charset="0"/>
              </a:rPr>
              <a:t>: The specific number assigned to each flight.</a:t>
            </a:r>
          </a:p>
          <a:p>
            <a:pPr algn="l">
              <a:buFont typeface="Arial" panose="020B0604020202020204" pitchFamily="34" charset="0"/>
              <a:buChar char="•"/>
            </a:pPr>
            <a:r>
              <a:rPr lang="en-US" sz="1100" dirty="0">
                <a:latin typeface="Abadi" panose="020B0604020104020204" pitchFamily="34" charset="0"/>
              </a:rPr>
              <a:t>Date: The date of the launch.</a:t>
            </a:r>
          </a:p>
          <a:p>
            <a:pPr algn="l">
              <a:buFont typeface="Arial" panose="020B0604020202020204" pitchFamily="34" charset="0"/>
              <a:buChar char="•"/>
            </a:pPr>
            <a:r>
              <a:rPr lang="en-US" sz="1100" dirty="0" err="1">
                <a:latin typeface="Abadi" panose="020B0604020104020204" pitchFamily="34" charset="0"/>
              </a:rPr>
              <a:t>BoosterVersion</a:t>
            </a:r>
            <a:r>
              <a:rPr lang="en-US" sz="1100" dirty="0">
                <a:latin typeface="Abadi" panose="020B0604020104020204" pitchFamily="34" charset="0"/>
              </a:rPr>
              <a:t>: The version of the rocket booster used.</a:t>
            </a:r>
          </a:p>
          <a:p>
            <a:pPr algn="l">
              <a:buFont typeface="Arial" panose="020B0604020202020204" pitchFamily="34" charset="0"/>
              <a:buChar char="•"/>
            </a:pPr>
            <a:r>
              <a:rPr lang="en-US" sz="1100" dirty="0" err="1">
                <a:latin typeface="Abadi" panose="020B0604020104020204" pitchFamily="34" charset="0"/>
              </a:rPr>
              <a:t>PayloadMass</a:t>
            </a:r>
            <a:r>
              <a:rPr lang="en-US" sz="1100" dirty="0">
                <a:latin typeface="Abadi" panose="020B0604020104020204" pitchFamily="34" charset="0"/>
              </a:rPr>
              <a:t>: The mass of the payload carried by the rocket.</a:t>
            </a:r>
          </a:p>
          <a:p>
            <a:pPr algn="l">
              <a:buFont typeface="Arial" panose="020B0604020202020204" pitchFamily="34" charset="0"/>
              <a:buChar char="•"/>
            </a:pPr>
            <a:r>
              <a:rPr lang="en-US" sz="1100" dirty="0">
                <a:latin typeface="Abadi" panose="020B0604020104020204" pitchFamily="34" charset="0"/>
              </a:rPr>
              <a:t>Orbit: The intended orbit for the payload.</a:t>
            </a:r>
          </a:p>
          <a:p>
            <a:pPr algn="l">
              <a:buFont typeface="Arial" panose="020B0604020202020204" pitchFamily="34" charset="0"/>
              <a:buChar char="•"/>
            </a:pPr>
            <a:r>
              <a:rPr lang="en-US" sz="1100" dirty="0" err="1">
                <a:latin typeface="Abadi" panose="020B0604020104020204" pitchFamily="34" charset="0"/>
              </a:rPr>
              <a:t>LaunchSite</a:t>
            </a:r>
            <a:r>
              <a:rPr lang="en-US" sz="1100" dirty="0">
                <a:latin typeface="Abadi" panose="020B0604020104020204" pitchFamily="34" charset="0"/>
              </a:rPr>
              <a:t>: The geographical location from which the rocket was launched.</a:t>
            </a:r>
          </a:p>
          <a:p>
            <a:pPr algn="l">
              <a:buFont typeface="Arial" panose="020B0604020202020204" pitchFamily="34" charset="0"/>
              <a:buChar char="•"/>
            </a:pPr>
            <a:r>
              <a:rPr lang="en-US" sz="1100" dirty="0">
                <a:latin typeface="Abadi" panose="020B0604020104020204" pitchFamily="34" charset="0"/>
              </a:rPr>
              <a:t>Outcome: The result of the launch, particularly the success or failure of missions.</a:t>
            </a:r>
          </a:p>
          <a:p>
            <a:pPr algn="l">
              <a:buFont typeface="Arial" panose="020B0604020202020204" pitchFamily="34" charset="0"/>
              <a:buChar char="•"/>
            </a:pPr>
            <a:r>
              <a:rPr lang="en-US" sz="1100" dirty="0">
                <a:latin typeface="Abadi" panose="020B0604020104020204" pitchFamily="34" charset="0"/>
              </a:rPr>
              <a:t>Flights: The number of flights conducted by the booster.</a:t>
            </a:r>
          </a:p>
          <a:p>
            <a:pPr algn="l">
              <a:buFont typeface="Arial" panose="020B0604020202020204" pitchFamily="34" charset="0"/>
              <a:buChar char="•"/>
            </a:pPr>
            <a:r>
              <a:rPr lang="en-US" sz="1100" dirty="0" err="1">
                <a:latin typeface="Abadi" panose="020B0604020104020204" pitchFamily="34" charset="0"/>
              </a:rPr>
              <a:t>GridFins</a:t>
            </a:r>
            <a:r>
              <a:rPr lang="en-US" sz="1100" dirty="0">
                <a:latin typeface="Abadi" panose="020B0604020104020204" pitchFamily="34" charset="0"/>
              </a:rPr>
              <a:t>: The presence of grid fins on the booster, which aid in its control during descent.</a:t>
            </a:r>
          </a:p>
          <a:p>
            <a:pPr algn="l">
              <a:buFont typeface="Arial" panose="020B0604020202020204" pitchFamily="34" charset="0"/>
              <a:buChar char="•"/>
            </a:pPr>
            <a:r>
              <a:rPr lang="en-US" sz="1100" dirty="0">
                <a:latin typeface="Abadi" panose="020B0604020104020204" pitchFamily="34" charset="0"/>
              </a:rPr>
              <a:t>Reused: Whether the booster was previously used in other flights.</a:t>
            </a:r>
          </a:p>
          <a:p>
            <a:pPr algn="l">
              <a:buFont typeface="Arial" panose="020B0604020202020204" pitchFamily="34" charset="0"/>
              <a:buChar char="•"/>
            </a:pPr>
            <a:r>
              <a:rPr lang="en-US" sz="1100" dirty="0">
                <a:latin typeface="Abadi" panose="020B0604020104020204" pitchFamily="34" charset="0"/>
              </a:rPr>
              <a:t>Legs: The presence of landing legs on the booster.</a:t>
            </a:r>
          </a:p>
          <a:p>
            <a:pPr algn="l">
              <a:buFont typeface="Arial" panose="020B0604020202020204" pitchFamily="34" charset="0"/>
              <a:buChar char="•"/>
            </a:pPr>
            <a:r>
              <a:rPr lang="en-US" sz="1100" dirty="0" err="1">
                <a:latin typeface="Abadi" panose="020B0604020104020204" pitchFamily="34" charset="0"/>
              </a:rPr>
              <a:t>LandingPad</a:t>
            </a:r>
            <a:r>
              <a:rPr lang="en-US" sz="1100" dirty="0">
                <a:latin typeface="Abadi" panose="020B0604020104020204" pitchFamily="34" charset="0"/>
              </a:rPr>
              <a:t>: The designated location for the booster landing.</a:t>
            </a:r>
          </a:p>
          <a:p>
            <a:pPr algn="l">
              <a:buFont typeface="Arial" panose="020B0604020202020204" pitchFamily="34" charset="0"/>
              <a:buChar char="•"/>
            </a:pPr>
            <a:r>
              <a:rPr lang="en-US" sz="1100" dirty="0">
                <a:latin typeface="Abadi" panose="020B0604020104020204" pitchFamily="34" charset="0"/>
              </a:rPr>
              <a:t>Block: The block or generation of the booster.</a:t>
            </a:r>
          </a:p>
          <a:p>
            <a:pPr algn="l">
              <a:buFont typeface="Arial" panose="020B0604020202020204" pitchFamily="34" charset="0"/>
              <a:buChar char="•"/>
            </a:pPr>
            <a:r>
              <a:rPr lang="en-US" sz="1100" dirty="0" err="1">
                <a:latin typeface="Abadi" panose="020B0604020104020204" pitchFamily="34" charset="0"/>
              </a:rPr>
              <a:t>ReusedCount</a:t>
            </a:r>
            <a:r>
              <a:rPr lang="en-US" sz="1100" dirty="0">
                <a:latin typeface="Abadi" panose="020B0604020104020204" pitchFamily="34" charset="0"/>
              </a:rPr>
              <a:t>: The number of times the booster has been reused.</a:t>
            </a:r>
          </a:p>
          <a:p>
            <a:pPr algn="l">
              <a:buFont typeface="Arial" panose="020B0604020202020204" pitchFamily="34" charset="0"/>
              <a:buChar char="•"/>
            </a:pPr>
            <a:r>
              <a:rPr lang="en-US" sz="1100" dirty="0">
                <a:latin typeface="Abadi" panose="020B0604020104020204" pitchFamily="34" charset="0"/>
              </a:rPr>
              <a:t>Serial: The serial number of the booster.</a:t>
            </a:r>
          </a:p>
          <a:p>
            <a:pPr algn="l">
              <a:buFont typeface="Arial" panose="020B0604020202020204" pitchFamily="34" charset="0"/>
              <a:buChar char="•"/>
            </a:pPr>
            <a:r>
              <a:rPr lang="en-US" sz="1100" dirty="0">
                <a:latin typeface="Abadi" panose="020B0604020104020204" pitchFamily="34" charset="0"/>
              </a:rPr>
              <a:t>Longitude: The longitudinal coordinate of the launch site.</a:t>
            </a:r>
          </a:p>
          <a:p>
            <a:pPr algn="l">
              <a:buFont typeface="Arial" panose="020B0604020202020204" pitchFamily="34" charset="0"/>
              <a:buChar char="•"/>
            </a:pPr>
            <a:r>
              <a:rPr lang="en-US" sz="1100" dirty="0">
                <a:latin typeface="Abadi" panose="020B0604020104020204" pitchFamily="34" charset="0"/>
              </a:rPr>
              <a:t>Latitude: The latitudinal coordinate of the launch site.</a:t>
            </a:r>
          </a:p>
          <a:p>
            <a:endParaRPr lang="fr-FR" sz="1200" dirty="0"/>
          </a:p>
        </p:txBody>
      </p:sp>
      <p:sp>
        <p:nvSpPr>
          <p:cNvPr id="3" name="ZoneTexte 2">
            <a:extLst>
              <a:ext uri="{FF2B5EF4-FFF2-40B4-BE49-F238E27FC236}">
                <a16:creationId xmlns:a16="http://schemas.microsoft.com/office/drawing/2014/main" id="{500D72D5-5CEE-326E-CB08-103C8199E46C}"/>
              </a:ext>
            </a:extLst>
          </p:cNvPr>
          <p:cNvSpPr txBox="1"/>
          <p:nvPr/>
        </p:nvSpPr>
        <p:spPr>
          <a:xfrm>
            <a:off x="6593109" y="2995252"/>
            <a:ext cx="5598891" cy="2292935"/>
          </a:xfrm>
          <a:prstGeom prst="rect">
            <a:avLst/>
          </a:prstGeom>
          <a:noFill/>
        </p:spPr>
        <p:txBody>
          <a:bodyPr wrap="square" rtlCol="0">
            <a:spAutoFit/>
          </a:bodyPr>
          <a:lstStyle>
            <a:defPPr>
              <a:defRPr lang="en-US"/>
            </a:defPPr>
            <a:lvl1pPr>
              <a:defRPr sz="1100">
                <a:latin typeface="Abadi" panose="020B0604020104020204" pitchFamily="34" charset="0"/>
              </a:defRPr>
            </a:lvl1pPr>
          </a:lstStyle>
          <a:p>
            <a:r>
              <a:rPr lang="en-US" dirty="0"/>
              <a:t>In parallel, the columns extracted from Wikipedia through web scraping include:</a:t>
            </a:r>
          </a:p>
          <a:p>
            <a:pPr marL="171450" indent="-171450">
              <a:buFont typeface="Arial" panose="020B0604020202020204" pitchFamily="34" charset="0"/>
              <a:buChar char="•"/>
            </a:pPr>
            <a:r>
              <a:rPr lang="en-US" dirty="0"/>
              <a:t>Flight No.: Corresponds to </a:t>
            </a:r>
            <a:r>
              <a:rPr lang="en-US" dirty="0" err="1"/>
              <a:t>FlightNumber</a:t>
            </a:r>
            <a:r>
              <a:rPr lang="en-US" dirty="0"/>
              <a:t> from the API data, indicating the flight sequence.</a:t>
            </a:r>
          </a:p>
          <a:p>
            <a:pPr marL="171450" indent="-171450">
              <a:buFont typeface="Arial" panose="020B0604020202020204" pitchFamily="34" charset="0"/>
              <a:buChar char="•"/>
            </a:pPr>
            <a:r>
              <a:rPr lang="en-US" dirty="0"/>
              <a:t>Launch site: Same as </a:t>
            </a:r>
            <a:r>
              <a:rPr lang="en-US" dirty="0" err="1"/>
              <a:t>LaunchSite</a:t>
            </a:r>
            <a:r>
              <a:rPr lang="en-US" dirty="0"/>
              <a:t>, indicating the departure point of the rocket.</a:t>
            </a:r>
          </a:p>
          <a:p>
            <a:pPr marL="171450" indent="-171450">
              <a:buFont typeface="Arial" panose="020B0604020202020204" pitchFamily="34" charset="0"/>
              <a:buChar char="•"/>
            </a:pPr>
            <a:r>
              <a:rPr lang="en-US" dirty="0"/>
              <a:t>Payload: Refers to the cargo carried by the mission.</a:t>
            </a:r>
          </a:p>
          <a:p>
            <a:pPr marL="171450" indent="-171450">
              <a:buFont typeface="Arial" panose="020B0604020202020204" pitchFamily="34" charset="0"/>
              <a:buChar char="•"/>
            </a:pPr>
            <a:r>
              <a:rPr lang="en-US" dirty="0" err="1"/>
              <a:t>PayloadMass</a:t>
            </a:r>
            <a:r>
              <a:rPr lang="en-US" dirty="0"/>
              <a:t>: Mirroring the </a:t>
            </a:r>
            <a:r>
              <a:rPr lang="en-US" dirty="0" err="1"/>
              <a:t>PayloadMass</a:t>
            </a:r>
            <a:r>
              <a:rPr lang="en-US" dirty="0"/>
              <a:t> from the API, denoting the mass of the cargo.</a:t>
            </a:r>
          </a:p>
          <a:p>
            <a:pPr marL="171450" indent="-171450">
              <a:buFont typeface="Arial" panose="020B0604020202020204" pitchFamily="34" charset="0"/>
              <a:buChar char="•"/>
            </a:pPr>
            <a:r>
              <a:rPr lang="en-US" dirty="0"/>
              <a:t>Orbit: Identical to Orbit from the API, describing the intended trajectory.</a:t>
            </a:r>
          </a:p>
          <a:p>
            <a:pPr marL="171450" indent="-171450">
              <a:buFont typeface="Arial" panose="020B0604020202020204" pitchFamily="34" charset="0"/>
              <a:buChar char="•"/>
            </a:pPr>
            <a:r>
              <a:rPr lang="en-US" dirty="0"/>
              <a:t>Customer: The entity for which the launch is conducted.</a:t>
            </a:r>
          </a:p>
          <a:p>
            <a:pPr marL="171450" indent="-171450">
              <a:buFont typeface="Arial" panose="020B0604020202020204" pitchFamily="34" charset="0"/>
              <a:buChar char="•"/>
            </a:pPr>
            <a:r>
              <a:rPr lang="en-US" dirty="0"/>
              <a:t>Launch outcome: Equivalent to Outcome, detailing the result of the launch.</a:t>
            </a:r>
          </a:p>
          <a:p>
            <a:pPr marL="171450" indent="-171450">
              <a:buFont typeface="Arial" panose="020B0604020202020204" pitchFamily="34" charset="0"/>
              <a:buChar char="•"/>
            </a:pPr>
            <a:r>
              <a:rPr lang="en-US" dirty="0"/>
              <a:t>Version Booster: Similar to </a:t>
            </a:r>
            <a:r>
              <a:rPr lang="en-US" dirty="0" err="1"/>
              <a:t>BoosterVersion</a:t>
            </a:r>
            <a:r>
              <a:rPr lang="en-US" dirty="0"/>
              <a:t>, detailing the booster's version.</a:t>
            </a:r>
          </a:p>
          <a:p>
            <a:pPr marL="171450" indent="-171450">
              <a:buFont typeface="Arial" panose="020B0604020202020204" pitchFamily="34" charset="0"/>
              <a:buChar char="•"/>
            </a:pPr>
            <a:r>
              <a:rPr lang="en-US" dirty="0"/>
              <a:t>Booster landing: The status of the booster's landing attempt.</a:t>
            </a:r>
          </a:p>
          <a:p>
            <a:pPr marL="171450" indent="-171450">
              <a:buFont typeface="Arial" panose="020B0604020202020204" pitchFamily="34" charset="0"/>
              <a:buChar char="•"/>
            </a:pPr>
            <a:r>
              <a:rPr lang="en-US" dirty="0"/>
              <a:t>Date: The date of the launch event.</a:t>
            </a:r>
          </a:p>
          <a:p>
            <a:pPr marL="171450" indent="-171450">
              <a:buFont typeface="Arial" panose="020B0604020202020204" pitchFamily="34" charset="0"/>
              <a:buChar char="•"/>
            </a:pPr>
            <a:r>
              <a:rPr lang="en-US" dirty="0"/>
              <a:t>Time: The specific time at which the launch took place.</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05306" y="2950468"/>
            <a:ext cx="4640263" cy="1212333"/>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url</a:t>
            </a:r>
            <a:r>
              <a:rPr lang="en-US" sz="2200" dirty="0">
                <a:solidFill>
                  <a:schemeClr val="accent3">
                    <a:lumMod val="25000"/>
                  </a:schemeClr>
                </a:solidFill>
                <a:latin typeface="Abadi" panose="020B0604020104020204" pitchFamily="34" charset="0"/>
              </a:rPr>
              <a:t> : </a:t>
            </a:r>
            <a:r>
              <a:rPr lang="en-US" sz="1600" dirty="0">
                <a:hlinkClick r:id="rId3"/>
              </a:rPr>
              <a:t>applied-capstone-project/week 1/</a:t>
            </a:r>
            <a:r>
              <a:rPr lang="en-US" sz="1600" dirty="0" err="1">
                <a:hlinkClick r:id="rId3"/>
              </a:rPr>
              <a:t>jupyter</a:t>
            </a:r>
            <a:r>
              <a:rPr lang="en-US" sz="1600" dirty="0">
                <a:hlinkClick r:id="rId3"/>
              </a:rPr>
              <a:t>-labs-</a:t>
            </a:r>
            <a:r>
              <a:rPr lang="en-US" sz="1600" dirty="0" err="1">
                <a:hlinkClick r:id="rId3"/>
              </a:rPr>
              <a:t>spacex</a:t>
            </a:r>
            <a:r>
              <a:rPr lang="en-US" sz="1600" dirty="0">
                <a:hlinkClick r:id="rId3"/>
              </a:rPr>
              <a:t>-data-collection-</a:t>
            </a:r>
            <a:r>
              <a:rPr lang="en-US" sz="1600" dirty="0" err="1">
                <a:hlinkClick r:id="rId3"/>
              </a:rPr>
              <a:t>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 coins arrondis 1">
            <a:extLst>
              <a:ext uri="{FF2B5EF4-FFF2-40B4-BE49-F238E27FC236}">
                <a16:creationId xmlns:a16="http://schemas.microsoft.com/office/drawing/2014/main" id="{6BBFFDE7-964F-211E-5BC1-2B577DB036D8}"/>
              </a:ext>
            </a:extLst>
          </p:cNvPr>
          <p:cNvSpPr/>
          <p:nvPr/>
        </p:nvSpPr>
        <p:spPr>
          <a:xfrm>
            <a:off x="6032205" y="1800225"/>
            <a:ext cx="1495646" cy="64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Request</a:t>
            </a:r>
            <a:endParaRPr lang="fr-FR" dirty="0"/>
          </a:p>
        </p:txBody>
      </p:sp>
      <p:sp>
        <p:nvSpPr>
          <p:cNvPr id="7" name="Rectangle : coins arrondis 6">
            <a:extLst>
              <a:ext uri="{FF2B5EF4-FFF2-40B4-BE49-F238E27FC236}">
                <a16:creationId xmlns:a16="http://schemas.microsoft.com/office/drawing/2014/main" id="{EE22AEB9-F71D-14E1-1640-725CE5B2263F}"/>
              </a:ext>
            </a:extLst>
          </p:cNvPr>
          <p:cNvSpPr/>
          <p:nvPr/>
        </p:nvSpPr>
        <p:spPr>
          <a:xfrm>
            <a:off x="9875616" y="1800225"/>
            <a:ext cx="1495646" cy="64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Normalize</a:t>
            </a:r>
            <a:r>
              <a:rPr lang="fr-FR" sz="1200" dirty="0"/>
              <a:t> to </a:t>
            </a:r>
            <a:r>
              <a:rPr lang="fr-FR" sz="1200" dirty="0" err="1"/>
              <a:t>Dataframe</a:t>
            </a:r>
            <a:r>
              <a:rPr lang="fr-FR" sz="1200" dirty="0"/>
              <a:t> </a:t>
            </a:r>
            <a:r>
              <a:rPr lang="fr-FR" sz="1200" dirty="0" err="1"/>
              <a:t>from</a:t>
            </a:r>
            <a:r>
              <a:rPr lang="fr-FR" sz="1200" dirty="0"/>
              <a:t> </a:t>
            </a:r>
            <a:r>
              <a:rPr lang="fr-FR" sz="1200" dirty="0" err="1"/>
              <a:t>Json</a:t>
            </a:r>
            <a:endParaRPr lang="fr-FR" sz="1200" dirty="0"/>
          </a:p>
        </p:txBody>
      </p:sp>
      <p:sp>
        <p:nvSpPr>
          <p:cNvPr id="8" name="Rectangle : coins arrondis 7">
            <a:extLst>
              <a:ext uri="{FF2B5EF4-FFF2-40B4-BE49-F238E27FC236}">
                <a16:creationId xmlns:a16="http://schemas.microsoft.com/office/drawing/2014/main" id="{CA695E8D-3911-9E4B-FC07-EDA06A49F995}"/>
              </a:ext>
            </a:extLst>
          </p:cNvPr>
          <p:cNvSpPr/>
          <p:nvPr/>
        </p:nvSpPr>
        <p:spPr>
          <a:xfrm>
            <a:off x="7966949" y="1800225"/>
            <a:ext cx="1495646" cy="64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FFF"/>
                </a:solidFill>
                <a:latin typeface="Carlito"/>
                <a:cs typeface="Carlito"/>
              </a:rPr>
              <a:t>.JSON Configuration and Arrays of Key Data (Launch Sites, Booster Versions, Payload Details)</a:t>
            </a:r>
            <a:endParaRPr lang="fr-FR" sz="800" dirty="0"/>
          </a:p>
        </p:txBody>
      </p:sp>
      <p:sp>
        <p:nvSpPr>
          <p:cNvPr id="9" name="Rectangle : coins arrondis 8">
            <a:extLst>
              <a:ext uri="{FF2B5EF4-FFF2-40B4-BE49-F238E27FC236}">
                <a16:creationId xmlns:a16="http://schemas.microsoft.com/office/drawing/2014/main" id="{DAD237BF-31A0-6B43-5EEC-F09C7375D3C4}"/>
              </a:ext>
            </a:extLst>
          </p:cNvPr>
          <p:cNvSpPr/>
          <p:nvPr/>
        </p:nvSpPr>
        <p:spPr>
          <a:xfrm>
            <a:off x="9875616" y="2911372"/>
            <a:ext cx="1495646" cy="64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err="1"/>
              <a:t>Only</a:t>
            </a:r>
            <a:r>
              <a:rPr lang="fr-FR" sz="1400" dirty="0"/>
              <a:t> </a:t>
            </a:r>
            <a:r>
              <a:rPr lang="fr-FR" sz="1400" dirty="0" err="1"/>
              <a:t>take</a:t>
            </a:r>
            <a:r>
              <a:rPr lang="fr-FR" sz="1400" dirty="0"/>
              <a:t> the Falcon 9 </a:t>
            </a:r>
            <a:r>
              <a:rPr lang="fr-FR" sz="1400" dirty="0" err="1"/>
              <a:t>launches</a:t>
            </a:r>
            <a:endParaRPr lang="fr-FR" sz="1400" dirty="0"/>
          </a:p>
        </p:txBody>
      </p:sp>
      <p:sp>
        <p:nvSpPr>
          <p:cNvPr id="10" name="Rectangle : coins arrondis 9">
            <a:extLst>
              <a:ext uri="{FF2B5EF4-FFF2-40B4-BE49-F238E27FC236}">
                <a16:creationId xmlns:a16="http://schemas.microsoft.com/office/drawing/2014/main" id="{F4AC94C9-7E25-707F-D1F4-98E3315A4EAB}"/>
              </a:ext>
            </a:extLst>
          </p:cNvPr>
          <p:cNvSpPr/>
          <p:nvPr/>
        </p:nvSpPr>
        <p:spPr>
          <a:xfrm>
            <a:off x="7966949" y="2911372"/>
            <a:ext cx="1495646" cy="64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t>Cast </a:t>
            </a:r>
            <a:r>
              <a:rPr lang="fr-FR" sz="1400" dirty="0" err="1"/>
              <a:t>dictionary</a:t>
            </a:r>
            <a:r>
              <a:rPr lang="fr-FR" sz="1400" dirty="0"/>
              <a:t> to a </a:t>
            </a:r>
            <a:r>
              <a:rPr lang="fr-FR" sz="1400" dirty="0" err="1"/>
              <a:t>dataframe</a:t>
            </a:r>
            <a:endParaRPr lang="fr-FR" sz="1400" dirty="0"/>
          </a:p>
        </p:txBody>
      </p:sp>
      <p:sp>
        <p:nvSpPr>
          <p:cNvPr id="11" name="Rectangle : coins arrondis 10">
            <a:extLst>
              <a:ext uri="{FF2B5EF4-FFF2-40B4-BE49-F238E27FC236}">
                <a16:creationId xmlns:a16="http://schemas.microsoft.com/office/drawing/2014/main" id="{F2D6AA23-98F2-3D96-553D-05A242F75F29}"/>
              </a:ext>
            </a:extLst>
          </p:cNvPr>
          <p:cNvSpPr/>
          <p:nvPr/>
        </p:nvSpPr>
        <p:spPr>
          <a:xfrm>
            <a:off x="6027811" y="2911372"/>
            <a:ext cx="1495646" cy="64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err="1"/>
              <a:t>Catalog</a:t>
            </a:r>
            <a:r>
              <a:rPr lang="fr-FR" sz="1400" dirty="0"/>
              <a:t> of pertinent information</a:t>
            </a:r>
          </a:p>
        </p:txBody>
      </p:sp>
      <p:sp>
        <p:nvSpPr>
          <p:cNvPr id="12" name="Rectangle : coins arrondis 11">
            <a:extLst>
              <a:ext uri="{FF2B5EF4-FFF2-40B4-BE49-F238E27FC236}">
                <a16:creationId xmlns:a16="http://schemas.microsoft.com/office/drawing/2014/main" id="{471837C9-6EDC-5771-AE28-2C37D2B49F53}"/>
              </a:ext>
            </a:extLst>
          </p:cNvPr>
          <p:cNvSpPr/>
          <p:nvPr/>
        </p:nvSpPr>
        <p:spPr>
          <a:xfrm>
            <a:off x="6027811" y="4089881"/>
            <a:ext cx="1495646" cy="64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Replace </a:t>
            </a:r>
            <a:r>
              <a:rPr lang="fr-FR" sz="1200" dirty="0" err="1"/>
              <a:t>missing</a:t>
            </a:r>
            <a:r>
              <a:rPr lang="fr-FR" sz="1200" dirty="0"/>
              <a:t> values </a:t>
            </a:r>
            <a:r>
              <a:rPr lang="fr-FR" sz="1200" dirty="0" err="1"/>
              <a:t>with</a:t>
            </a:r>
            <a:r>
              <a:rPr lang="fr-FR" sz="1200" dirty="0"/>
              <a:t> </a:t>
            </a:r>
            <a:r>
              <a:rPr lang="fr-FR" sz="1200" dirty="0" err="1"/>
              <a:t>mean</a:t>
            </a:r>
            <a:endParaRPr lang="fr-FR" sz="1200" dirty="0"/>
          </a:p>
        </p:txBody>
      </p:sp>
      <p:sp>
        <p:nvSpPr>
          <p:cNvPr id="13" name="Flèche : droite 12">
            <a:extLst>
              <a:ext uri="{FF2B5EF4-FFF2-40B4-BE49-F238E27FC236}">
                <a16:creationId xmlns:a16="http://schemas.microsoft.com/office/drawing/2014/main" id="{6886C1FA-0F94-3D0D-74E1-2E3609B7A5D0}"/>
              </a:ext>
            </a:extLst>
          </p:cNvPr>
          <p:cNvSpPr/>
          <p:nvPr/>
        </p:nvSpPr>
        <p:spPr>
          <a:xfrm>
            <a:off x="7527851" y="2076670"/>
            <a:ext cx="439098" cy="95804"/>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1AAF29BE-6C16-3600-E33A-FB7CD804BB00}"/>
              </a:ext>
            </a:extLst>
          </p:cNvPr>
          <p:cNvSpPr/>
          <p:nvPr/>
        </p:nvSpPr>
        <p:spPr>
          <a:xfrm>
            <a:off x="9449557" y="2074954"/>
            <a:ext cx="439098" cy="95804"/>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0AB8AC32-D757-D97E-FEA5-D2C1990744BE}"/>
              </a:ext>
            </a:extLst>
          </p:cNvPr>
          <p:cNvSpPr/>
          <p:nvPr/>
        </p:nvSpPr>
        <p:spPr>
          <a:xfrm rot="5400000">
            <a:off x="10403890" y="2630528"/>
            <a:ext cx="439098" cy="95804"/>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D0A56538-F207-D0D7-6FDB-89603BA385A7}"/>
              </a:ext>
            </a:extLst>
          </p:cNvPr>
          <p:cNvSpPr/>
          <p:nvPr/>
        </p:nvSpPr>
        <p:spPr>
          <a:xfrm rot="10800000">
            <a:off x="9466989" y="3186101"/>
            <a:ext cx="439098" cy="95804"/>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952A328-47A7-7520-4400-EB0AE2DB03D6}"/>
              </a:ext>
            </a:extLst>
          </p:cNvPr>
          <p:cNvSpPr/>
          <p:nvPr/>
        </p:nvSpPr>
        <p:spPr>
          <a:xfrm rot="10800000">
            <a:off x="7510419" y="3186101"/>
            <a:ext cx="439098" cy="95804"/>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FF2EC997-8AF9-A66A-4159-BF322953313E}"/>
              </a:ext>
            </a:extLst>
          </p:cNvPr>
          <p:cNvSpPr/>
          <p:nvPr/>
        </p:nvSpPr>
        <p:spPr>
          <a:xfrm rot="5400000">
            <a:off x="6524445" y="3775356"/>
            <a:ext cx="533246" cy="95804"/>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 coins arrondis 4">
            <a:extLst>
              <a:ext uri="{FF2B5EF4-FFF2-40B4-BE49-F238E27FC236}">
                <a16:creationId xmlns:a16="http://schemas.microsoft.com/office/drawing/2014/main" id="{A24896CE-A1D7-C427-4C5C-FEC21A83F782}"/>
              </a:ext>
            </a:extLst>
          </p:cNvPr>
          <p:cNvSpPr/>
          <p:nvPr/>
        </p:nvSpPr>
        <p:spPr>
          <a:xfrm>
            <a:off x="6032205" y="1800225"/>
            <a:ext cx="1495646" cy="64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dirty="0" err="1"/>
              <a:t>Request</a:t>
            </a:r>
            <a:r>
              <a:rPr lang="fr-FR" sz="1600" dirty="0"/>
              <a:t> </a:t>
            </a:r>
            <a:r>
              <a:rPr lang="fr-FR" sz="1600" dirty="0" err="1"/>
              <a:t>Wikipedia</a:t>
            </a:r>
            <a:r>
              <a:rPr lang="fr-FR" sz="1600" dirty="0"/>
              <a:t> html</a:t>
            </a:r>
          </a:p>
        </p:txBody>
      </p:sp>
      <p:sp>
        <p:nvSpPr>
          <p:cNvPr id="7" name="Rectangle : coins arrondis 6">
            <a:extLst>
              <a:ext uri="{FF2B5EF4-FFF2-40B4-BE49-F238E27FC236}">
                <a16:creationId xmlns:a16="http://schemas.microsoft.com/office/drawing/2014/main" id="{2DD84374-DA33-6DE4-205F-41C8D6F51635}"/>
              </a:ext>
            </a:extLst>
          </p:cNvPr>
          <p:cNvSpPr/>
          <p:nvPr/>
        </p:nvSpPr>
        <p:spPr>
          <a:xfrm>
            <a:off x="9875616" y="1800225"/>
            <a:ext cx="1495646" cy="64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Find</a:t>
            </a:r>
            <a:r>
              <a:rPr lang="fr-FR" sz="1200" dirty="0"/>
              <a:t> Launch info html table</a:t>
            </a:r>
          </a:p>
        </p:txBody>
      </p:sp>
      <p:sp>
        <p:nvSpPr>
          <p:cNvPr id="8" name="Rectangle : coins arrondis 7">
            <a:extLst>
              <a:ext uri="{FF2B5EF4-FFF2-40B4-BE49-F238E27FC236}">
                <a16:creationId xmlns:a16="http://schemas.microsoft.com/office/drawing/2014/main" id="{6484B044-187A-450E-3FF7-C779846FAEFE}"/>
              </a:ext>
            </a:extLst>
          </p:cNvPr>
          <p:cNvSpPr/>
          <p:nvPr/>
        </p:nvSpPr>
        <p:spPr>
          <a:xfrm>
            <a:off x="7966949" y="1800225"/>
            <a:ext cx="1495646" cy="64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err="1"/>
              <a:t>Parser</a:t>
            </a:r>
            <a:r>
              <a:rPr lang="fr-FR" sz="1400" dirty="0"/>
              <a:t> data </a:t>
            </a:r>
            <a:r>
              <a:rPr lang="fr-FR" sz="1400" dirty="0" err="1"/>
              <a:t>with</a:t>
            </a:r>
            <a:r>
              <a:rPr lang="fr-FR" sz="1400" dirty="0"/>
              <a:t> </a:t>
            </a:r>
            <a:r>
              <a:rPr lang="fr-FR" sz="1400" dirty="0" err="1"/>
              <a:t>BeautifulSoup</a:t>
            </a:r>
            <a:endParaRPr lang="fr-FR" sz="1400" dirty="0"/>
          </a:p>
        </p:txBody>
      </p:sp>
      <p:sp>
        <p:nvSpPr>
          <p:cNvPr id="9" name="Rectangle : coins arrondis 8">
            <a:extLst>
              <a:ext uri="{FF2B5EF4-FFF2-40B4-BE49-F238E27FC236}">
                <a16:creationId xmlns:a16="http://schemas.microsoft.com/office/drawing/2014/main" id="{876433A2-F04B-CD42-B9ED-1327B7290A91}"/>
              </a:ext>
            </a:extLst>
          </p:cNvPr>
          <p:cNvSpPr/>
          <p:nvPr/>
        </p:nvSpPr>
        <p:spPr>
          <a:xfrm>
            <a:off x="9875616" y="2911372"/>
            <a:ext cx="1495646" cy="64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t>Cast </a:t>
            </a:r>
            <a:r>
              <a:rPr lang="fr-FR" sz="1400" dirty="0" err="1"/>
              <a:t>dictionary</a:t>
            </a:r>
            <a:r>
              <a:rPr lang="fr-FR" sz="1400" dirty="0"/>
              <a:t> to a </a:t>
            </a:r>
            <a:r>
              <a:rPr lang="fr-FR" sz="1400" dirty="0" err="1"/>
              <a:t>dataframe</a:t>
            </a:r>
            <a:endParaRPr lang="fr-FR" sz="1400" dirty="0"/>
          </a:p>
        </p:txBody>
      </p:sp>
      <p:sp>
        <p:nvSpPr>
          <p:cNvPr id="10" name="Rectangle : coins arrondis 9">
            <a:extLst>
              <a:ext uri="{FF2B5EF4-FFF2-40B4-BE49-F238E27FC236}">
                <a16:creationId xmlns:a16="http://schemas.microsoft.com/office/drawing/2014/main" id="{51835898-44E3-0C35-1119-58E7530F3038}"/>
              </a:ext>
            </a:extLst>
          </p:cNvPr>
          <p:cNvSpPr/>
          <p:nvPr/>
        </p:nvSpPr>
        <p:spPr>
          <a:xfrm>
            <a:off x="7966949" y="2911372"/>
            <a:ext cx="1495646" cy="64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err="1"/>
              <a:t>Iterate</a:t>
            </a:r>
            <a:r>
              <a:rPr lang="fr-FR" sz="1400" dirty="0"/>
              <a:t> </a:t>
            </a:r>
            <a:r>
              <a:rPr lang="fr-FR" sz="1400" dirty="0" err="1"/>
              <a:t>through</a:t>
            </a:r>
            <a:r>
              <a:rPr lang="fr-FR" sz="1400" dirty="0"/>
              <a:t> table </a:t>
            </a:r>
            <a:r>
              <a:rPr lang="fr-FR" sz="1400" dirty="0" err="1"/>
              <a:t>cells</a:t>
            </a:r>
            <a:r>
              <a:rPr lang="fr-FR" sz="1400" dirty="0"/>
              <a:t> to </a:t>
            </a:r>
            <a:r>
              <a:rPr lang="fr-FR" sz="1400" dirty="0" err="1"/>
              <a:t>extract</a:t>
            </a:r>
            <a:r>
              <a:rPr lang="fr-FR" sz="1400" dirty="0"/>
              <a:t> data</a:t>
            </a:r>
          </a:p>
        </p:txBody>
      </p:sp>
      <p:sp>
        <p:nvSpPr>
          <p:cNvPr id="12" name="Rectangle : coins arrondis 11">
            <a:extLst>
              <a:ext uri="{FF2B5EF4-FFF2-40B4-BE49-F238E27FC236}">
                <a16:creationId xmlns:a16="http://schemas.microsoft.com/office/drawing/2014/main" id="{FF4E9D00-5E12-A4FA-9D0F-3A181BA447AB}"/>
              </a:ext>
            </a:extLst>
          </p:cNvPr>
          <p:cNvSpPr/>
          <p:nvPr/>
        </p:nvSpPr>
        <p:spPr>
          <a:xfrm>
            <a:off x="6027811" y="2911372"/>
            <a:ext cx="1495646" cy="64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err="1"/>
              <a:t>Create</a:t>
            </a:r>
            <a:r>
              <a:rPr lang="fr-FR" sz="1400" dirty="0"/>
              <a:t> </a:t>
            </a:r>
            <a:r>
              <a:rPr lang="fr-FR" sz="1400" dirty="0" err="1"/>
              <a:t>dictionary</a:t>
            </a:r>
            <a:endParaRPr lang="fr-FR" sz="1400" dirty="0"/>
          </a:p>
        </p:txBody>
      </p:sp>
      <p:sp>
        <p:nvSpPr>
          <p:cNvPr id="14" name="Flèche : droite 13">
            <a:extLst>
              <a:ext uri="{FF2B5EF4-FFF2-40B4-BE49-F238E27FC236}">
                <a16:creationId xmlns:a16="http://schemas.microsoft.com/office/drawing/2014/main" id="{8F81F0CC-7427-5F73-73AD-F68C431354B7}"/>
              </a:ext>
            </a:extLst>
          </p:cNvPr>
          <p:cNvSpPr/>
          <p:nvPr/>
        </p:nvSpPr>
        <p:spPr>
          <a:xfrm>
            <a:off x="7527851" y="2076670"/>
            <a:ext cx="439098" cy="95804"/>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1D4F9436-116A-07DD-24C8-2A921430545E}"/>
              </a:ext>
            </a:extLst>
          </p:cNvPr>
          <p:cNvSpPr/>
          <p:nvPr/>
        </p:nvSpPr>
        <p:spPr>
          <a:xfrm>
            <a:off x="9449557" y="2074954"/>
            <a:ext cx="439098" cy="95804"/>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B4C994E8-19B4-55F6-1089-E2F29670475C}"/>
              </a:ext>
            </a:extLst>
          </p:cNvPr>
          <p:cNvSpPr/>
          <p:nvPr/>
        </p:nvSpPr>
        <p:spPr>
          <a:xfrm rot="5400000">
            <a:off x="10403890" y="2630528"/>
            <a:ext cx="439098" cy="95804"/>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08922152-8145-A2B7-2D50-8105A81187CD}"/>
              </a:ext>
            </a:extLst>
          </p:cNvPr>
          <p:cNvSpPr/>
          <p:nvPr/>
        </p:nvSpPr>
        <p:spPr>
          <a:xfrm rot="10800000">
            <a:off x="9466989" y="3186101"/>
            <a:ext cx="439098" cy="95804"/>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3116790E-CA56-F294-22C1-CA5C70FF9763}"/>
              </a:ext>
            </a:extLst>
          </p:cNvPr>
          <p:cNvSpPr/>
          <p:nvPr/>
        </p:nvSpPr>
        <p:spPr>
          <a:xfrm rot="10800000">
            <a:off x="7510419" y="3186101"/>
            <a:ext cx="439098" cy="95804"/>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A61A6401-E7DD-EEEF-6544-B9C540DF684F}"/>
              </a:ext>
            </a:extLst>
          </p:cNvPr>
          <p:cNvSpPr txBox="1"/>
          <p:nvPr/>
        </p:nvSpPr>
        <p:spPr>
          <a:xfrm>
            <a:off x="820738" y="1985771"/>
            <a:ext cx="4494827" cy="1200329"/>
          </a:xfrm>
          <a:prstGeom prst="rect">
            <a:avLst/>
          </a:prstGeom>
          <a:noFill/>
        </p:spPr>
        <p:txBody>
          <a:bodyPr wrap="square" rtlCol="0">
            <a:spAutoFit/>
          </a:bodyPr>
          <a:lstStyle/>
          <a:p>
            <a:r>
              <a:rPr lang="fr-FR" dirty="0" err="1"/>
              <a:t>Github</a:t>
            </a:r>
            <a:r>
              <a:rPr lang="fr-FR" dirty="0"/>
              <a:t> url : </a:t>
            </a:r>
            <a:r>
              <a:rPr lang="fr-FR" dirty="0" err="1">
                <a:hlinkClick r:id="rId3"/>
              </a:rPr>
              <a:t>applied-capstone-project</a:t>
            </a:r>
            <a:r>
              <a:rPr lang="fr-FR" dirty="0">
                <a:hlinkClick r:id="rId3"/>
              </a:rPr>
              <a:t>/</a:t>
            </a:r>
            <a:r>
              <a:rPr lang="fr-FR" dirty="0" err="1">
                <a:hlinkClick r:id="rId3"/>
              </a:rPr>
              <a:t>week</a:t>
            </a:r>
            <a:r>
              <a:rPr lang="fr-FR" dirty="0">
                <a:hlinkClick r:id="rId3"/>
              </a:rPr>
              <a:t> 1/</a:t>
            </a:r>
            <a:r>
              <a:rPr lang="fr-FR" dirty="0" err="1">
                <a:hlinkClick r:id="rId3"/>
              </a:rPr>
              <a:t>jupyter-labs-webscraping.ipynb</a:t>
            </a:r>
            <a:r>
              <a:rPr lang="fr-FR" dirty="0">
                <a:hlinkClick r:id="rId3"/>
              </a:rPr>
              <a:t> at main · Victorien-Goudeau/</a:t>
            </a:r>
            <a:r>
              <a:rPr lang="fr-FR" dirty="0" err="1">
                <a:hlinkClick r:id="rId3"/>
              </a:rPr>
              <a:t>applied-capstone-project</a:t>
            </a:r>
            <a:r>
              <a:rPr lang="fr-FR" dirty="0">
                <a:hlinkClick r:id="rId3"/>
              </a:rPr>
              <a:t> (github.com)</a:t>
            </a:r>
            <a:endParaRPr lang="fr-FR"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579</TotalTime>
  <Words>4285</Words>
  <Application>Microsoft Office PowerPoint</Application>
  <PresentationFormat>Grand écran</PresentationFormat>
  <Paragraphs>239</Paragraphs>
  <Slides>48</Slides>
  <Notes>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48</vt:i4>
      </vt:variant>
    </vt:vector>
  </HeadingPairs>
  <TitlesOfParts>
    <vt:vector size="54" baseType="lpstr">
      <vt:lpstr>Abadi</vt:lpstr>
      <vt:lpstr>Arial</vt:lpstr>
      <vt:lpstr>Calibri</vt:lpstr>
      <vt:lpstr>Carlito</vt:lpstr>
      <vt:lpstr>IBM Plex Mono SemiBold</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Victorien Goudeau</cp:lastModifiedBy>
  <cp:revision>200</cp:revision>
  <dcterms:created xsi:type="dcterms:W3CDTF">2021-04-29T18:58:34Z</dcterms:created>
  <dcterms:modified xsi:type="dcterms:W3CDTF">2024-02-25T22:08:25Z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